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9" r:id="rId4"/>
    <p:sldId id="260" r:id="rId5"/>
    <p:sldId id="261" r:id="rId6"/>
    <p:sldId id="264" r:id="rId7"/>
    <p:sldId id="262" r:id="rId8"/>
    <p:sldId id="263" r:id="rId9"/>
    <p:sldId id="265" r:id="rId10"/>
    <p:sldId id="266" r:id="rId11"/>
    <p:sldId id="267" r:id="rId12"/>
    <p:sldId id="268" r:id="rId13"/>
    <p:sldId id="281" r:id="rId14"/>
    <p:sldId id="269" r:id="rId15"/>
    <p:sldId id="270" r:id="rId16"/>
    <p:sldId id="271" r:id="rId17"/>
    <p:sldId id="273" r:id="rId18"/>
    <p:sldId id="274" r:id="rId19"/>
    <p:sldId id="275" r:id="rId20"/>
    <p:sldId id="279"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640" autoAdjust="0"/>
  </p:normalViewPr>
  <p:slideViewPr>
    <p:cSldViewPr snapToGrid="0">
      <p:cViewPr varScale="1">
        <p:scale>
          <a:sx n="48" d="100"/>
          <a:sy n="48" d="100"/>
        </p:scale>
        <p:origin x="67" y="5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C64DC-7002-457E-B370-715680D23294}" type="datetimeFigureOut">
              <a:rPr lang="en-IN" smtClean="0"/>
              <a:t>12-04-2023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20C12-38F0-4DFC-92B5-47C3766374C6}"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220C12-38F0-4DFC-92B5-47C3766374C6}" type="slidenum">
              <a:rPr lang="en-IN" smtClean="0"/>
              <a:t>17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t>4/12/2023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332" r="26024"/>
          <a:stretch>
            <a:fillRect/>
          </a:stretch>
        </p:blipFill>
        <p:spPr>
          <a:xfrm>
            <a:off x="4074292" y="964350"/>
            <a:ext cx="1493134" cy="1751921"/>
          </a:xfrm>
          <a:prstGeom prst="rect">
            <a:avLst/>
          </a:prstGeom>
        </p:spPr>
      </p:pic>
      <p:sp>
        <p:nvSpPr>
          <p:cNvPr id="6" name="TextBox 5"/>
          <p:cNvSpPr txBox="1"/>
          <p:nvPr/>
        </p:nvSpPr>
        <p:spPr>
          <a:xfrm>
            <a:off x="5852604" y="890864"/>
            <a:ext cx="6094520" cy="1815882"/>
          </a:xfrm>
          <a:prstGeom prst="rect">
            <a:avLst/>
          </a:prstGeom>
          <a:noFill/>
        </p:spPr>
        <p:txBody>
          <a:bodyPr wrap="square">
            <a:spAutoFit/>
          </a:bodyPr>
          <a:lstStyle/>
          <a:p>
            <a:r>
              <a:rPr lang="en-US" sz="2800" dirty="0"/>
              <a:t>National</a:t>
            </a:r>
            <a:br>
              <a:rPr lang="en-US" sz="2800" dirty="0"/>
            </a:br>
            <a:r>
              <a:rPr lang="en-US" sz="2800" dirty="0"/>
              <a:t>Institute of </a:t>
            </a:r>
            <a:br>
              <a:rPr lang="en-US" sz="2800" dirty="0"/>
            </a:br>
            <a:r>
              <a:rPr lang="en-US" sz="2800" dirty="0"/>
              <a:t>Technology </a:t>
            </a:r>
            <a:br>
              <a:rPr lang="en-US" sz="2800" dirty="0"/>
            </a:br>
            <a:r>
              <a:rPr lang="en-US" sz="2800" dirty="0"/>
              <a:t>Calicut</a:t>
            </a:r>
            <a:endParaRPr lang="en-IN" sz="2800" dirty="0"/>
          </a:p>
        </p:txBody>
      </p:sp>
      <p:sp>
        <p:nvSpPr>
          <p:cNvPr id="7" name="TextBox 6"/>
          <p:cNvSpPr txBox="1"/>
          <p:nvPr/>
        </p:nvSpPr>
        <p:spPr>
          <a:xfrm>
            <a:off x="2573655" y="3168015"/>
            <a:ext cx="7384415" cy="521970"/>
          </a:xfrm>
          <a:prstGeom prst="rect">
            <a:avLst/>
          </a:prstGeom>
          <a:noFill/>
        </p:spPr>
        <p:txBody>
          <a:bodyPr wrap="square" rtlCol="0">
            <a:spAutoFit/>
          </a:bodyPr>
          <a:lstStyle/>
          <a:p>
            <a:r>
              <a:rPr lang="en-US" sz="2800" dirty="0"/>
              <a:t>NITC RESOURCE MANAGEMENT SYSTEM</a:t>
            </a:r>
            <a:endParaRPr lang="en-IN" sz="2800" dirty="0"/>
          </a:p>
        </p:txBody>
      </p:sp>
      <p:sp>
        <p:nvSpPr>
          <p:cNvPr id="9" name="TextBox 8"/>
          <p:cNvSpPr txBox="1"/>
          <p:nvPr/>
        </p:nvSpPr>
        <p:spPr>
          <a:xfrm>
            <a:off x="2928725" y="4322238"/>
            <a:ext cx="6094520" cy="1753235"/>
          </a:xfrm>
          <a:prstGeom prst="rect">
            <a:avLst/>
          </a:prstGeom>
          <a:noFill/>
        </p:spPr>
        <p:txBody>
          <a:bodyPr wrap="square">
            <a:spAutoFit/>
          </a:bodyPr>
          <a:lstStyle/>
          <a:p>
            <a:pPr marL="0" lvl="0" indent="0" algn="ctr" rtl="0">
              <a:spcBef>
                <a:spcPts val="0"/>
              </a:spcBef>
              <a:spcAft>
                <a:spcPts val="0"/>
              </a:spcAft>
              <a:buNone/>
            </a:pPr>
            <a:r>
              <a:rPr lang="en-IN" sz="1800" dirty="0"/>
              <a:t>Project Owner: BHIMAVARAPU MANOGZNA</a:t>
            </a:r>
          </a:p>
          <a:p>
            <a:pPr marL="0" lvl="0" indent="0" algn="ctr" rtl="0">
              <a:spcBef>
                <a:spcPts val="0"/>
              </a:spcBef>
              <a:spcAft>
                <a:spcPts val="0"/>
              </a:spcAft>
              <a:buNone/>
            </a:pPr>
            <a:endParaRPr lang="en-GB" b="1" dirty="0">
              <a:solidFill>
                <a:schemeClr val="tx2">
                  <a:lumMod val="90000"/>
                </a:schemeClr>
              </a:solidFill>
              <a:effectLst>
                <a:outerShdw blurRad="38100" dist="38100" dir="2700000" algn="tl">
                  <a:srgbClr val="000000">
                    <a:alpha val="43137"/>
                  </a:srgbClr>
                </a:outerShdw>
              </a:effectLst>
            </a:endParaRPr>
          </a:p>
          <a:p>
            <a:pPr marL="0" lvl="0" indent="0" algn="ctr" rtl="0">
              <a:spcBef>
                <a:spcPts val="0"/>
              </a:spcBef>
              <a:spcAft>
                <a:spcPts val="0"/>
              </a:spcAft>
              <a:buNone/>
            </a:pPr>
            <a:r>
              <a:rPr lang="en-GB" b="1" dirty="0">
                <a:solidFill>
                  <a:schemeClr val="tx2">
                    <a:lumMod val="90000"/>
                  </a:schemeClr>
                </a:solidFill>
                <a:effectLst>
                  <a:outerShdw blurRad="38100" dist="38100" dir="2700000" algn="tl">
                    <a:srgbClr val="000000">
                      <a:alpha val="43137"/>
                    </a:srgbClr>
                  </a:outerShdw>
                </a:effectLst>
              </a:rPr>
              <a:t>CREATED BY</a:t>
            </a:r>
          </a:p>
          <a:p>
            <a:pPr marL="0" lvl="0" indent="0" algn="ctr" rtl="0">
              <a:spcBef>
                <a:spcPts val="0"/>
              </a:spcBef>
              <a:spcAft>
                <a:spcPts val="0"/>
              </a:spcAft>
              <a:buNone/>
            </a:pPr>
            <a:r>
              <a:rPr lang="en-GB" dirty="0"/>
              <a:t>JUNAID ANSARI</a:t>
            </a:r>
          </a:p>
          <a:p>
            <a:pPr marL="0" lvl="0" indent="0" algn="ctr" rtl="0">
              <a:spcBef>
                <a:spcPts val="0"/>
              </a:spcBef>
              <a:spcAft>
                <a:spcPts val="0"/>
              </a:spcAft>
              <a:buNone/>
            </a:pPr>
            <a:r>
              <a:rPr lang="en-GB" dirty="0"/>
              <a:t>ARJUN BHARDWAJ</a:t>
            </a:r>
          </a:p>
          <a:p>
            <a:pPr marL="0" lvl="0" indent="0" algn="ctr" rtl="0">
              <a:spcBef>
                <a:spcPts val="0"/>
              </a:spcBef>
              <a:spcAft>
                <a:spcPts val="0"/>
              </a:spcAft>
              <a:buNone/>
            </a:pPr>
            <a:r>
              <a:rPr lang="en-GB" dirty="0"/>
              <a:t>RAKHI KUMARI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70070" y="183823"/>
            <a:ext cx="3249227" cy="625876"/>
          </a:xfrm>
          <a:prstGeom prst="rect">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Users can edit their profile if wants to.</a:t>
            </a:r>
          </a:p>
        </p:txBody>
      </p:sp>
      <p:pic>
        <p:nvPicPr>
          <p:cNvPr id="6" name="Picture 5"/>
          <p:cNvPicPr>
            <a:picLocks noChangeAspect="1"/>
          </p:cNvPicPr>
          <p:nvPr/>
        </p:nvPicPr>
        <p:blipFill rotWithShape="1">
          <a:blip r:embed="rId2"/>
          <a:srcRect l="-16" t="5521" r="16" b="2681"/>
          <a:stretch>
            <a:fillRect/>
          </a:stretch>
        </p:blipFill>
        <p:spPr>
          <a:xfrm>
            <a:off x="4466160" y="1296136"/>
            <a:ext cx="3038107" cy="5326604"/>
          </a:xfrm>
          <a:prstGeom prst="rect">
            <a:avLst/>
          </a:prstGeom>
        </p:spPr>
      </p:pic>
      <p:pic>
        <p:nvPicPr>
          <p:cNvPr id="8" name="Picture 7"/>
          <p:cNvPicPr>
            <a:picLocks noChangeAspect="1"/>
          </p:cNvPicPr>
          <p:nvPr/>
        </p:nvPicPr>
        <p:blipFill rotWithShape="1">
          <a:blip r:embed="rId3"/>
          <a:srcRect t="4611"/>
          <a:stretch>
            <a:fillRect/>
          </a:stretch>
        </p:blipFill>
        <p:spPr>
          <a:xfrm>
            <a:off x="8774467" y="1296138"/>
            <a:ext cx="2846403" cy="5326602"/>
          </a:xfrm>
          <a:prstGeom prst="rect">
            <a:avLst/>
          </a:prstGeom>
        </p:spPr>
      </p:pic>
      <p:cxnSp>
        <p:nvCxnSpPr>
          <p:cNvPr id="14" name="Connector: Elbow 13"/>
          <p:cNvCxnSpPr/>
          <p:nvPr/>
        </p:nvCxnSpPr>
        <p:spPr>
          <a:xfrm flipV="1">
            <a:off x="7244179" y="3178206"/>
            <a:ext cx="1393794" cy="91217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Screenshot_2023-04-12-10-35-24-89_6fcdd8524821fd125397490d5e57b50c"/>
          <p:cNvPicPr>
            <a:picLocks noChangeAspect="1"/>
          </p:cNvPicPr>
          <p:nvPr/>
        </p:nvPicPr>
        <p:blipFill>
          <a:blip r:embed="rId4"/>
          <a:srcRect l="1872" t="6565" r="1008" b="7093"/>
          <a:stretch>
            <a:fillRect/>
          </a:stretch>
        </p:blipFill>
        <p:spPr>
          <a:xfrm>
            <a:off x="709930" y="1296035"/>
            <a:ext cx="2880360" cy="5327650"/>
          </a:xfrm>
          <a:prstGeom prst="rect">
            <a:avLst/>
          </a:prstGeom>
        </p:spPr>
      </p:pic>
      <p:cxnSp>
        <p:nvCxnSpPr>
          <p:cNvPr id="12" name="Connector: Elbow 11"/>
          <p:cNvCxnSpPr/>
          <p:nvPr/>
        </p:nvCxnSpPr>
        <p:spPr>
          <a:xfrm flipV="1">
            <a:off x="1338580" y="3536950"/>
            <a:ext cx="3004820" cy="1567815"/>
          </a:xfrm>
          <a:prstGeom prst="bentConnector3">
            <a:avLst>
              <a:gd name="adj1" fmla="val 50021"/>
            </a:avLst>
          </a:prstGeom>
          <a:ln>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790"/>
          <a:stretch>
            <a:fillRect/>
          </a:stretch>
        </p:blipFill>
        <p:spPr>
          <a:xfrm>
            <a:off x="8815071" y="1136342"/>
            <a:ext cx="2345159" cy="4110361"/>
          </a:xfrm>
          <a:prstGeom prst="rect">
            <a:avLst/>
          </a:prstGeom>
        </p:spPr>
      </p:pic>
      <p:pic>
        <p:nvPicPr>
          <p:cNvPr id="5" name="Picture 4"/>
          <p:cNvPicPr>
            <a:picLocks noChangeAspect="1"/>
          </p:cNvPicPr>
          <p:nvPr/>
        </p:nvPicPr>
        <p:blipFill rotWithShape="1">
          <a:blip r:embed="rId3"/>
          <a:srcRect t="4401"/>
          <a:stretch>
            <a:fillRect/>
          </a:stretch>
        </p:blipFill>
        <p:spPr>
          <a:xfrm>
            <a:off x="5032529" y="1025241"/>
            <a:ext cx="2212664" cy="4128117"/>
          </a:xfrm>
          <a:prstGeom prst="rect">
            <a:avLst/>
          </a:prstGeom>
        </p:spPr>
      </p:pic>
      <p:pic>
        <p:nvPicPr>
          <p:cNvPr id="7" name="Picture 6"/>
          <p:cNvPicPr>
            <a:picLocks noChangeAspect="1"/>
          </p:cNvPicPr>
          <p:nvPr/>
        </p:nvPicPr>
        <p:blipFill rotWithShape="1">
          <a:blip r:embed="rId4"/>
          <a:srcRect t="4919"/>
          <a:stretch>
            <a:fillRect/>
          </a:stretch>
        </p:blipFill>
        <p:spPr>
          <a:xfrm>
            <a:off x="1117908" y="1136342"/>
            <a:ext cx="2212664" cy="4110361"/>
          </a:xfrm>
          <a:prstGeom prst="rect">
            <a:avLst/>
          </a:prstGeom>
        </p:spPr>
      </p:pic>
      <p:sp>
        <p:nvSpPr>
          <p:cNvPr id="8" name="TextBox 7"/>
          <p:cNvSpPr txBox="1"/>
          <p:nvPr/>
        </p:nvSpPr>
        <p:spPr>
          <a:xfrm>
            <a:off x="2725420" y="276225"/>
            <a:ext cx="7496175" cy="52197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Examples of Some of the handled corner cases</a:t>
            </a:r>
          </a:p>
        </p:txBody>
      </p:sp>
      <p:sp>
        <p:nvSpPr>
          <p:cNvPr id="9" name="TextBox 8"/>
          <p:cNvSpPr txBox="1"/>
          <p:nvPr/>
        </p:nvSpPr>
        <p:spPr>
          <a:xfrm>
            <a:off x="1324185" y="5379282"/>
            <a:ext cx="2006353" cy="923330"/>
          </a:xfrm>
          <a:prstGeom prst="rect">
            <a:avLst/>
          </a:prstGeom>
          <a:noFill/>
        </p:spPr>
        <p:txBody>
          <a:bodyPr wrap="square" rtlCol="0">
            <a:spAutoFit/>
          </a:bodyPr>
          <a:lstStyle/>
          <a:p>
            <a:r>
              <a:rPr lang="en-IN" dirty="0"/>
              <a:t>a. Entering a number less than 10 digits.</a:t>
            </a:r>
          </a:p>
        </p:txBody>
      </p:sp>
      <p:sp>
        <p:nvSpPr>
          <p:cNvPr id="10" name="TextBox 9"/>
          <p:cNvSpPr txBox="1"/>
          <p:nvPr/>
        </p:nvSpPr>
        <p:spPr>
          <a:xfrm>
            <a:off x="5419090" y="5380990"/>
            <a:ext cx="2108835" cy="922020"/>
          </a:xfrm>
          <a:prstGeom prst="rect">
            <a:avLst/>
          </a:prstGeom>
          <a:noFill/>
        </p:spPr>
        <p:txBody>
          <a:bodyPr wrap="square" rtlCol="0">
            <a:spAutoFit/>
          </a:bodyPr>
          <a:lstStyle/>
          <a:p>
            <a:r>
              <a:rPr lang="en-IN" dirty="0"/>
              <a:t>b.  Entering mismatched password </a:t>
            </a:r>
          </a:p>
        </p:txBody>
      </p:sp>
      <p:sp>
        <p:nvSpPr>
          <p:cNvPr id="11" name="TextBox 10"/>
          <p:cNvSpPr txBox="1"/>
          <p:nvPr/>
        </p:nvSpPr>
        <p:spPr>
          <a:xfrm>
            <a:off x="8815070" y="5378807"/>
            <a:ext cx="2345159" cy="646331"/>
          </a:xfrm>
          <a:prstGeom prst="rect">
            <a:avLst/>
          </a:prstGeom>
          <a:noFill/>
        </p:spPr>
        <p:txBody>
          <a:bodyPr wrap="square" rtlCol="0">
            <a:spAutoFit/>
          </a:bodyPr>
          <a:lstStyle/>
          <a:p>
            <a:r>
              <a:rPr lang="en-IN" dirty="0"/>
              <a:t>c. Allowing only nitc mail 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97816" y="685358"/>
            <a:ext cx="3793725" cy="369332"/>
          </a:xfrm>
          <a:prstGeom prst="rect">
            <a:avLst/>
          </a:prstGeom>
          <a:noFill/>
        </p:spPr>
        <p:txBody>
          <a:bodyPr wrap="square" rtlCol="0">
            <a:spAutoFit/>
          </a:bodyPr>
          <a:lstStyle/>
          <a:p>
            <a:r>
              <a:rPr lang="en-IN" dirty="0">
                <a:solidFill>
                  <a:schemeClr val="bg2">
                    <a:lumMod val="20000"/>
                    <a:lumOff val="80000"/>
                  </a:schemeClr>
                </a:solidFill>
              </a:rPr>
              <a:t>ADMIN DASHBOARD</a:t>
            </a:r>
          </a:p>
        </p:txBody>
      </p:sp>
      <p:sp>
        <p:nvSpPr>
          <p:cNvPr id="5" name="TextBox 4"/>
          <p:cNvSpPr txBox="1"/>
          <p:nvPr/>
        </p:nvSpPr>
        <p:spPr>
          <a:xfrm>
            <a:off x="5052405" y="159798"/>
            <a:ext cx="2681057" cy="461665"/>
          </a:xfrm>
          <a:prstGeom prst="rect">
            <a:avLst/>
          </a:prstGeom>
          <a:noFill/>
        </p:spPr>
        <p:txBody>
          <a:bodyPr wrap="square" rtlCol="0">
            <a:spAutoFit/>
          </a:bodyPr>
          <a:lstStyle/>
          <a:p>
            <a:r>
              <a:rPr lang="en-IN" sz="2400" u="sng" dirty="0"/>
              <a:t>DASHBOARDS</a:t>
            </a:r>
          </a:p>
        </p:txBody>
      </p:sp>
      <p:sp>
        <p:nvSpPr>
          <p:cNvPr id="16" name="Rectangle 15"/>
          <p:cNvSpPr/>
          <p:nvPr/>
        </p:nvSpPr>
        <p:spPr>
          <a:xfrm>
            <a:off x="2655582" y="5467368"/>
            <a:ext cx="6596503" cy="12251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a:t>1.Admin can view the item category, item name, and item id and can also see its allotment status that is if the requested item is allotted or not. This will be appearing on the admin’s dashboard.</a:t>
            </a:r>
          </a:p>
          <a:p>
            <a:pPr algn="ctr"/>
            <a:r>
              <a:rPr lang="en-IN" sz="1400" dirty="0"/>
              <a:t>2. Item availability stats and allotted item stats have been maintained in the item table which the admin can refer to.</a:t>
            </a:r>
          </a:p>
        </p:txBody>
      </p:sp>
      <p:pic>
        <p:nvPicPr>
          <p:cNvPr id="39" name="Picture 38"/>
          <p:cNvPicPr>
            <a:picLocks noChangeAspect="1"/>
          </p:cNvPicPr>
          <p:nvPr/>
        </p:nvPicPr>
        <p:blipFill rotWithShape="1">
          <a:blip r:embed="rId2"/>
          <a:srcRect t="4530"/>
          <a:stretch>
            <a:fillRect/>
          </a:stretch>
        </p:blipFill>
        <p:spPr>
          <a:xfrm>
            <a:off x="2731281" y="1045812"/>
            <a:ext cx="1889194" cy="4163628"/>
          </a:xfrm>
          <a:prstGeom prst="rect">
            <a:avLst/>
          </a:prstGeom>
        </p:spPr>
      </p:pic>
      <p:pic>
        <p:nvPicPr>
          <p:cNvPr id="41" name="Picture 40" descr="Screenshot_2023-04-12-10-35-24-89_6fcdd8524821fd125397490d5e57b50c"/>
          <p:cNvPicPr>
            <a:picLocks noChangeAspect="1"/>
          </p:cNvPicPr>
          <p:nvPr/>
        </p:nvPicPr>
        <p:blipFill>
          <a:blip r:embed="rId3"/>
          <a:srcRect l="1872" t="6565" r="1008" b="7093"/>
          <a:stretch>
            <a:fillRect/>
          </a:stretch>
        </p:blipFill>
        <p:spPr>
          <a:xfrm>
            <a:off x="335233" y="1054690"/>
            <a:ext cx="2039620" cy="4163695"/>
          </a:xfrm>
          <a:prstGeom prst="rect">
            <a:avLst/>
          </a:prstGeom>
        </p:spPr>
      </p:pic>
      <p:pic>
        <p:nvPicPr>
          <p:cNvPr id="2" name="Picture 1">
            <a:extLst>
              <a:ext uri="{FF2B5EF4-FFF2-40B4-BE49-F238E27FC236}">
                <a16:creationId xmlns:a16="http://schemas.microsoft.com/office/drawing/2014/main" id="{C7A8FC8F-1615-A101-8D9E-6696CDEEC38B}"/>
              </a:ext>
            </a:extLst>
          </p:cNvPr>
          <p:cNvPicPr>
            <a:picLocks noChangeAspect="1"/>
          </p:cNvPicPr>
          <p:nvPr/>
        </p:nvPicPr>
        <p:blipFill rotWithShape="1">
          <a:blip r:embed="rId4"/>
          <a:srcRect t="4990"/>
          <a:stretch/>
        </p:blipFill>
        <p:spPr>
          <a:xfrm>
            <a:off x="9782770" y="1045813"/>
            <a:ext cx="2001052" cy="4163627"/>
          </a:xfrm>
          <a:prstGeom prst="rect">
            <a:avLst/>
          </a:prstGeom>
        </p:spPr>
      </p:pic>
      <p:pic>
        <p:nvPicPr>
          <p:cNvPr id="10" name="Picture 9">
            <a:extLst>
              <a:ext uri="{FF2B5EF4-FFF2-40B4-BE49-F238E27FC236}">
                <a16:creationId xmlns:a16="http://schemas.microsoft.com/office/drawing/2014/main" id="{BF9437E0-AFD4-3D18-7F70-A9A973217CDB}"/>
              </a:ext>
            </a:extLst>
          </p:cNvPr>
          <p:cNvPicPr>
            <a:picLocks noChangeAspect="1"/>
          </p:cNvPicPr>
          <p:nvPr/>
        </p:nvPicPr>
        <p:blipFill>
          <a:blip r:embed="rId5"/>
          <a:stretch>
            <a:fillRect/>
          </a:stretch>
        </p:blipFill>
        <p:spPr>
          <a:xfrm>
            <a:off x="5029241" y="1222889"/>
            <a:ext cx="2001052" cy="3986551"/>
          </a:xfrm>
          <a:prstGeom prst="rect">
            <a:avLst/>
          </a:prstGeom>
        </p:spPr>
      </p:pic>
      <p:pic>
        <p:nvPicPr>
          <p:cNvPr id="12" name="Picture 11">
            <a:extLst>
              <a:ext uri="{FF2B5EF4-FFF2-40B4-BE49-F238E27FC236}">
                <a16:creationId xmlns:a16="http://schemas.microsoft.com/office/drawing/2014/main" id="{8CA87725-8FC6-32C0-218B-525758A80185}"/>
              </a:ext>
            </a:extLst>
          </p:cNvPr>
          <p:cNvPicPr>
            <a:picLocks noChangeAspect="1"/>
          </p:cNvPicPr>
          <p:nvPr/>
        </p:nvPicPr>
        <p:blipFill>
          <a:blip r:embed="rId6"/>
          <a:stretch>
            <a:fillRect/>
          </a:stretch>
        </p:blipFill>
        <p:spPr>
          <a:xfrm>
            <a:off x="7447654" y="1222889"/>
            <a:ext cx="1889194" cy="39882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6985" y="719455"/>
            <a:ext cx="2424430" cy="368300"/>
          </a:xfrm>
          <a:prstGeom prst="rect">
            <a:avLst/>
          </a:prstGeom>
          <a:noFill/>
        </p:spPr>
        <p:txBody>
          <a:bodyPr wrap="square" rtlCol="0">
            <a:spAutoFit/>
          </a:bodyPr>
          <a:lstStyle/>
          <a:p>
            <a:r>
              <a:rPr lang="en-IN" dirty="0">
                <a:solidFill>
                  <a:schemeClr val="bg2">
                    <a:lumMod val="20000"/>
                    <a:lumOff val="80000"/>
                  </a:schemeClr>
                </a:solidFill>
              </a:rPr>
              <a:t>USER</a:t>
            </a:r>
            <a:r>
              <a:rPr lang="en-IN" dirty="0"/>
              <a:t> </a:t>
            </a:r>
            <a:r>
              <a:rPr lang="en-IN" dirty="0">
                <a:solidFill>
                  <a:schemeClr val="bg2">
                    <a:lumMod val="20000"/>
                    <a:lumOff val="80000"/>
                  </a:schemeClr>
                </a:solidFill>
              </a:rPr>
              <a:t>DASHBOARD</a:t>
            </a:r>
          </a:p>
        </p:txBody>
      </p:sp>
      <p:sp>
        <p:nvSpPr>
          <p:cNvPr id="5" name="TextBox 4"/>
          <p:cNvSpPr txBox="1"/>
          <p:nvPr/>
        </p:nvSpPr>
        <p:spPr>
          <a:xfrm>
            <a:off x="5052405" y="159798"/>
            <a:ext cx="2681057" cy="461665"/>
          </a:xfrm>
          <a:prstGeom prst="rect">
            <a:avLst/>
          </a:prstGeom>
          <a:noFill/>
        </p:spPr>
        <p:txBody>
          <a:bodyPr wrap="square" rtlCol="0">
            <a:spAutoFit/>
          </a:bodyPr>
          <a:lstStyle/>
          <a:p>
            <a:r>
              <a:rPr lang="en-IN" sz="2400" u="sng" dirty="0"/>
              <a:t>DASHBOARDS</a:t>
            </a:r>
          </a:p>
        </p:txBody>
      </p:sp>
      <p:pic>
        <p:nvPicPr>
          <p:cNvPr id="7" name="Picture 6"/>
          <p:cNvPicPr>
            <a:picLocks noChangeAspect="1"/>
          </p:cNvPicPr>
          <p:nvPr/>
        </p:nvPicPr>
        <p:blipFill rotWithShape="1">
          <a:blip r:embed="rId2"/>
          <a:srcRect t="4925"/>
          <a:stretch>
            <a:fillRect/>
          </a:stretch>
        </p:blipFill>
        <p:spPr>
          <a:xfrm>
            <a:off x="6438944" y="1379571"/>
            <a:ext cx="2260881" cy="4163626"/>
          </a:xfrm>
          <a:prstGeom prst="rect">
            <a:avLst/>
          </a:prstGeom>
        </p:spPr>
      </p:pic>
      <p:sp>
        <p:nvSpPr>
          <p:cNvPr id="18" name="Rectangle 17"/>
          <p:cNvSpPr/>
          <p:nvPr/>
        </p:nvSpPr>
        <p:spPr>
          <a:xfrm>
            <a:off x="2637790" y="5746115"/>
            <a:ext cx="6519545" cy="9531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400" dirty="0"/>
              <a:t>User can view the details of the item that are in use. Such as item name, date of  </a:t>
            </a:r>
            <a:r>
              <a:rPr lang="en-IN" sz="1400" dirty="0" err="1"/>
              <a:t>request,date</a:t>
            </a:r>
            <a:r>
              <a:rPr lang="en-IN" sz="1400" dirty="0"/>
              <a:t> of when it was accepted, and till when it can be used.</a:t>
            </a:r>
          </a:p>
        </p:txBody>
      </p:sp>
      <p:pic>
        <p:nvPicPr>
          <p:cNvPr id="30" name="Picture 29"/>
          <p:cNvPicPr>
            <a:picLocks noChangeAspect="1"/>
          </p:cNvPicPr>
          <p:nvPr/>
        </p:nvPicPr>
        <p:blipFill rotWithShape="1">
          <a:blip r:embed="rId3"/>
          <a:srcRect t="4919"/>
          <a:stretch>
            <a:fillRect/>
          </a:stretch>
        </p:blipFill>
        <p:spPr>
          <a:xfrm>
            <a:off x="3273425" y="1337945"/>
            <a:ext cx="2325370" cy="4218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112"/>
          <a:stretch>
            <a:fillRect/>
          </a:stretch>
        </p:blipFill>
        <p:spPr>
          <a:xfrm>
            <a:off x="6529428" y="1025372"/>
            <a:ext cx="2901618" cy="5575176"/>
          </a:xfrm>
          <a:prstGeom prst="rect">
            <a:avLst/>
          </a:prstGeom>
        </p:spPr>
      </p:pic>
      <p:pic>
        <p:nvPicPr>
          <p:cNvPr id="5" name="Picture 4"/>
          <p:cNvPicPr>
            <a:picLocks noChangeAspect="1"/>
          </p:cNvPicPr>
          <p:nvPr/>
        </p:nvPicPr>
        <p:blipFill rotWithShape="1">
          <a:blip r:embed="rId3"/>
          <a:srcRect t="4401"/>
          <a:stretch>
            <a:fillRect/>
          </a:stretch>
        </p:blipFill>
        <p:spPr>
          <a:xfrm>
            <a:off x="3392565" y="1014206"/>
            <a:ext cx="2703435" cy="5557422"/>
          </a:xfrm>
          <a:prstGeom prst="rect">
            <a:avLst/>
          </a:prstGeom>
        </p:spPr>
      </p:pic>
      <p:pic>
        <p:nvPicPr>
          <p:cNvPr id="9" name="Picture 8"/>
          <p:cNvPicPr>
            <a:picLocks noChangeAspect="1"/>
          </p:cNvPicPr>
          <p:nvPr/>
        </p:nvPicPr>
        <p:blipFill rotWithShape="1">
          <a:blip r:embed="rId4"/>
          <a:srcRect t="4660"/>
          <a:stretch>
            <a:fillRect/>
          </a:stretch>
        </p:blipFill>
        <p:spPr>
          <a:xfrm>
            <a:off x="336057" y="1014207"/>
            <a:ext cx="2623080" cy="5557421"/>
          </a:xfrm>
          <a:prstGeom prst="rect">
            <a:avLst/>
          </a:prstGeom>
        </p:spPr>
      </p:pic>
      <p:sp>
        <p:nvSpPr>
          <p:cNvPr id="10" name="TextBox 9"/>
          <p:cNvSpPr txBox="1"/>
          <p:nvPr/>
        </p:nvSpPr>
        <p:spPr>
          <a:xfrm>
            <a:off x="5095783" y="257452"/>
            <a:ext cx="3693111" cy="523220"/>
          </a:xfrm>
          <a:prstGeom prst="rect">
            <a:avLst/>
          </a:prstGeom>
          <a:noFill/>
        </p:spPr>
        <p:txBody>
          <a:bodyPr wrap="square" rtlCol="0">
            <a:spAutoFit/>
          </a:bodyPr>
          <a:lstStyle/>
          <a:p>
            <a:r>
              <a:rPr lang="en-IN" sz="2800" u="sng" dirty="0"/>
              <a:t>ADD ITEMS</a:t>
            </a:r>
          </a:p>
        </p:txBody>
      </p:sp>
      <p:sp>
        <p:nvSpPr>
          <p:cNvPr id="13" name="Oval 12"/>
          <p:cNvSpPr/>
          <p:nvPr/>
        </p:nvSpPr>
        <p:spPr>
          <a:xfrm>
            <a:off x="9632271" y="2503503"/>
            <a:ext cx="2494625" cy="1855433"/>
          </a:xfrm>
          <a:prstGeom prst="ellipse">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Admin can add new items to the item stat table </a:t>
            </a:r>
            <a:r>
              <a:rPr lang="en-IN" sz="1600" dirty="0"/>
              <a:t>according</a:t>
            </a:r>
            <a:r>
              <a:rPr lang="en-IN" dirty="0"/>
              <a:t> to availability of item.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4401"/>
          <a:stretch>
            <a:fillRect/>
          </a:stretch>
        </p:blipFill>
        <p:spPr>
          <a:xfrm>
            <a:off x="3116722" y="1348655"/>
            <a:ext cx="2526436" cy="4803932"/>
          </a:xfrm>
          <a:prstGeom prst="rect">
            <a:avLst/>
          </a:prstGeom>
        </p:spPr>
      </p:pic>
      <p:pic>
        <p:nvPicPr>
          <p:cNvPr id="9" name="Picture 8"/>
          <p:cNvPicPr>
            <a:picLocks noChangeAspect="1"/>
          </p:cNvPicPr>
          <p:nvPr/>
        </p:nvPicPr>
        <p:blipFill rotWithShape="1">
          <a:blip r:embed="rId3"/>
          <a:srcRect l="-530" t="5546" r="-2012" b="283"/>
          <a:stretch>
            <a:fillRect/>
          </a:stretch>
        </p:blipFill>
        <p:spPr>
          <a:xfrm>
            <a:off x="9108200" y="1334230"/>
            <a:ext cx="2526436" cy="4849480"/>
          </a:xfrm>
          <a:prstGeom prst="rect">
            <a:avLst/>
          </a:prstGeom>
        </p:spPr>
      </p:pic>
      <p:pic>
        <p:nvPicPr>
          <p:cNvPr id="11" name="Picture 10"/>
          <p:cNvPicPr>
            <a:picLocks noChangeAspect="1"/>
          </p:cNvPicPr>
          <p:nvPr/>
        </p:nvPicPr>
        <p:blipFill rotWithShape="1">
          <a:blip r:embed="rId4"/>
          <a:srcRect t="4790"/>
          <a:stretch>
            <a:fillRect/>
          </a:stretch>
        </p:blipFill>
        <p:spPr>
          <a:xfrm>
            <a:off x="283726" y="1363078"/>
            <a:ext cx="2526436" cy="4803934"/>
          </a:xfrm>
          <a:prstGeom prst="rect">
            <a:avLst/>
          </a:prstGeom>
        </p:spPr>
      </p:pic>
      <p:sp>
        <p:nvSpPr>
          <p:cNvPr id="17" name="TextBox 16"/>
          <p:cNvSpPr txBox="1"/>
          <p:nvPr/>
        </p:nvSpPr>
        <p:spPr>
          <a:xfrm>
            <a:off x="585106" y="649212"/>
            <a:ext cx="4921188" cy="646331"/>
          </a:xfrm>
          <a:prstGeom prst="rect">
            <a:avLst/>
          </a:prstGeom>
          <a:noFill/>
        </p:spPr>
        <p:txBody>
          <a:bodyPr wrap="square" rtlCol="0">
            <a:spAutoFit/>
          </a:bodyPr>
          <a:lstStyle/>
          <a:p>
            <a:r>
              <a:rPr lang="en-IN" dirty="0">
                <a:solidFill>
                  <a:schemeClr val="bg2">
                    <a:lumMod val="20000"/>
                    <a:lumOff val="80000"/>
                  </a:schemeClr>
                </a:solidFill>
                <a:latin typeface="Times New Roman" panose="02020603050405020304" pitchFamily="18" charset="0"/>
                <a:cs typeface="Times New Roman" panose="02020603050405020304" pitchFamily="18" charset="0"/>
              </a:rPr>
              <a:t>User can request resources and can also view their previous request</a:t>
            </a:r>
            <a:r>
              <a:rPr lang="en-IN" dirty="0">
                <a:solidFill>
                  <a:schemeClr val="bg2">
                    <a:lumMod val="20000"/>
                    <a:lumOff val="80000"/>
                  </a:schemeClr>
                </a:solidFill>
              </a:rPr>
              <a:t>.</a:t>
            </a:r>
          </a:p>
        </p:txBody>
      </p:sp>
      <p:sp>
        <p:nvSpPr>
          <p:cNvPr id="18" name="TextBox 17"/>
          <p:cNvSpPr txBox="1"/>
          <p:nvPr/>
        </p:nvSpPr>
        <p:spPr>
          <a:xfrm>
            <a:off x="9108200" y="696248"/>
            <a:ext cx="2902998" cy="646331"/>
          </a:xfrm>
          <a:prstGeom prst="rect">
            <a:avLst/>
          </a:prstGeom>
          <a:noFill/>
        </p:spPr>
        <p:txBody>
          <a:bodyPr wrap="square" rtlCol="0">
            <a:spAutoFit/>
          </a:bodyPr>
          <a:lstStyle/>
          <a:p>
            <a:r>
              <a:rPr lang="en-IN" dirty="0">
                <a:solidFill>
                  <a:schemeClr val="bg2">
                    <a:lumMod val="20000"/>
                    <a:lumOff val="80000"/>
                  </a:schemeClr>
                </a:solidFill>
                <a:latin typeface="Times New Roman" panose="02020603050405020304" pitchFamily="18" charset="0"/>
                <a:cs typeface="Times New Roman" panose="02020603050405020304" pitchFamily="18" charset="0"/>
              </a:rPr>
              <a:t>Admin can view the details of requested resources.</a:t>
            </a:r>
          </a:p>
        </p:txBody>
      </p:sp>
      <p:sp>
        <p:nvSpPr>
          <p:cNvPr id="19" name="TextBox 18"/>
          <p:cNvSpPr txBox="1"/>
          <p:nvPr/>
        </p:nvSpPr>
        <p:spPr>
          <a:xfrm>
            <a:off x="4210154" y="6365188"/>
            <a:ext cx="2592280" cy="369332"/>
          </a:xfrm>
          <a:prstGeom prst="rect">
            <a:avLst/>
          </a:prstGeom>
          <a:noFill/>
        </p:spPr>
        <p:txBody>
          <a:bodyPr wrap="square" rtlCol="0">
            <a:spAutoFit/>
          </a:bodyPr>
          <a:lstStyle/>
          <a:p>
            <a:r>
              <a:rPr lang="en-IN" dirty="0"/>
              <a:t>USER SIDE</a:t>
            </a:r>
          </a:p>
        </p:txBody>
      </p:sp>
      <p:sp>
        <p:nvSpPr>
          <p:cNvPr id="20" name="TextBox 19"/>
          <p:cNvSpPr txBox="1"/>
          <p:nvPr/>
        </p:nvSpPr>
        <p:spPr>
          <a:xfrm>
            <a:off x="9610774" y="6276516"/>
            <a:ext cx="2183906" cy="369332"/>
          </a:xfrm>
          <a:prstGeom prst="rect">
            <a:avLst/>
          </a:prstGeom>
          <a:noFill/>
        </p:spPr>
        <p:txBody>
          <a:bodyPr wrap="square" rtlCol="0">
            <a:spAutoFit/>
          </a:bodyPr>
          <a:lstStyle/>
          <a:p>
            <a:r>
              <a:rPr lang="en-IN" dirty="0"/>
              <a:t>ADMIN SIDE</a:t>
            </a:r>
          </a:p>
        </p:txBody>
      </p:sp>
      <p:sp>
        <p:nvSpPr>
          <p:cNvPr id="21" name="TextBox 20"/>
          <p:cNvSpPr txBox="1"/>
          <p:nvPr/>
        </p:nvSpPr>
        <p:spPr>
          <a:xfrm>
            <a:off x="3943800" y="220501"/>
            <a:ext cx="4190260" cy="400110"/>
          </a:xfrm>
          <a:prstGeom prst="rect">
            <a:avLst/>
          </a:prstGeom>
          <a:noFill/>
        </p:spPr>
        <p:txBody>
          <a:bodyPr wrap="square" rtlCol="0">
            <a:spAutoFit/>
          </a:bodyPr>
          <a:lstStyle/>
          <a:p>
            <a:r>
              <a:rPr lang="en-IN" sz="2000" u="sng" dirty="0"/>
              <a:t>REQUEST AND VIEW RESOURCES</a:t>
            </a:r>
          </a:p>
        </p:txBody>
      </p:sp>
      <p:pic>
        <p:nvPicPr>
          <p:cNvPr id="5" name="Picture 4">
            <a:extLst>
              <a:ext uri="{FF2B5EF4-FFF2-40B4-BE49-F238E27FC236}">
                <a16:creationId xmlns:a16="http://schemas.microsoft.com/office/drawing/2014/main" id="{C8975526-288D-A5B8-E011-01D434E0F34A}"/>
              </a:ext>
            </a:extLst>
          </p:cNvPr>
          <p:cNvPicPr>
            <a:picLocks noChangeAspect="1"/>
          </p:cNvPicPr>
          <p:nvPr/>
        </p:nvPicPr>
        <p:blipFill>
          <a:blip r:embed="rId5"/>
          <a:stretch>
            <a:fillRect/>
          </a:stretch>
        </p:blipFill>
        <p:spPr>
          <a:xfrm>
            <a:off x="5949718" y="1342579"/>
            <a:ext cx="2362365" cy="4803933"/>
          </a:xfrm>
          <a:prstGeom prst="rect">
            <a:avLst/>
          </a:prstGeom>
        </p:spPr>
      </p:pic>
      <p:cxnSp>
        <p:nvCxnSpPr>
          <p:cNvPr id="6" name="Connector: Elbow 5">
            <a:extLst>
              <a:ext uri="{FF2B5EF4-FFF2-40B4-BE49-F238E27FC236}">
                <a16:creationId xmlns:a16="http://schemas.microsoft.com/office/drawing/2014/main" id="{019B3AF0-761F-D8B2-D5E8-74A33FF0F4A7}"/>
              </a:ext>
            </a:extLst>
          </p:cNvPr>
          <p:cNvCxnSpPr>
            <a:cxnSpLocks/>
          </p:cNvCxnSpPr>
          <p:nvPr/>
        </p:nvCxnSpPr>
        <p:spPr>
          <a:xfrm>
            <a:off x="2445488" y="4125433"/>
            <a:ext cx="3650512" cy="23391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023" y="917229"/>
            <a:ext cx="2523963" cy="5023539"/>
          </a:xfrm>
          <a:prstGeom prst="rect">
            <a:avLst/>
          </a:prstGeom>
        </p:spPr>
      </p:pic>
      <p:pic>
        <p:nvPicPr>
          <p:cNvPr id="5" name="Picture 4"/>
          <p:cNvPicPr>
            <a:picLocks noChangeAspect="1"/>
          </p:cNvPicPr>
          <p:nvPr/>
        </p:nvPicPr>
        <p:blipFill rotWithShape="1">
          <a:blip r:embed="rId3"/>
          <a:srcRect t="4892"/>
          <a:stretch>
            <a:fillRect/>
          </a:stretch>
        </p:blipFill>
        <p:spPr>
          <a:xfrm>
            <a:off x="3193154" y="923278"/>
            <a:ext cx="2523963" cy="5017490"/>
          </a:xfrm>
          <a:prstGeom prst="rect">
            <a:avLst/>
          </a:prstGeom>
        </p:spPr>
      </p:pic>
      <p:pic>
        <p:nvPicPr>
          <p:cNvPr id="6" name="Picture 5"/>
          <p:cNvPicPr>
            <a:picLocks noChangeAspect="1"/>
          </p:cNvPicPr>
          <p:nvPr/>
        </p:nvPicPr>
        <p:blipFill>
          <a:blip r:embed="rId4"/>
          <a:stretch>
            <a:fillRect/>
          </a:stretch>
        </p:blipFill>
        <p:spPr>
          <a:xfrm>
            <a:off x="8765118" y="639804"/>
            <a:ext cx="2536156" cy="5023539"/>
          </a:xfrm>
          <a:prstGeom prst="rect">
            <a:avLst/>
          </a:prstGeom>
        </p:spPr>
      </p:pic>
      <p:sp>
        <p:nvSpPr>
          <p:cNvPr id="7" name="Rectangle 6"/>
          <p:cNvSpPr/>
          <p:nvPr/>
        </p:nvSpPr>
        <p:spPr>
          <a:xfrm>
            <a:off x="5948039" y="2254928"/>
            <a:ext cx="2219418" cy="2592280"/>
          </a:xfrm>
          <a:prstGeom prst="rect">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Admin can either allocate the requested resource or reject them according to the availability.</a:t>
            </a:r>
          </a:p>
          <a:p>
            <a:pPr algn="ctr"/>
            <a:endParaRPr lang="en-IN" dirty="0"/>
          </a:p>
        </p:txBody>
      </p:sp>
      <p:sp>
        <p:nvSpPr>
          <p:cNvPr id="8" name="Rectangle 7"/>
          <p:cNvSpPr/>
          <p:nvPr/>
        </p:nvSpPr>
        <p:spPr>
          <a:xfrm>
            <a:off x="8514715" y="5833745"/>
            <a:ext cx="3036570" cy="794385"/>
          </a:xfrm>
          <a:prstGeom prst="rect">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Admin can also view the details of items allocated.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3044" t="5726" r="-3044" b="3333"/>
          <a:stretch>
            <a:fillRect/>
          </a:stretch>
        </p:blipFill>
        <p:spPr>
          <a:xfrm>
            <a:off x="9390843" y="1869429"/>
            <a:ext cx="2407457" cy="4759011"/>
          </a:xfrm>
          <a:prstGeom prst="rect">
            <a:avLst/>
          </a:prstGeom>
        </p:spPr>
      </p:pic>
      <p:pic>
        <p:nvPicPr>
          <p:cNvPr id="7" name="Picture 6"/>
          <p:cNvPicPr>
            <a:picLocks noChangeAspect="1"/>
          </p:cNvPicPr>
          <p:nvPr/>
        </p:nvPicPr>
        <p:blipFill rotWithShape="1">
          <a:blip r:embed="rId4"/>
          <a:srcRect t="5037"/>
          <a:stretch>
            <a:fillRect/>
          </a:stretch>
        </p:blipFill>
        <p:spPr>
          <a:xfrm>
            <a:off x="6384753" y="1855289"/>
            <a:ext cx="2504827" cy="4823822"/>
          </a:xfrm>
          <a:prstGeom prst="rect">
            <a:avLst/>
          </a:prstGeom>
        </p:spPr>
      </p:pic>
      <p:pic>
        <p:nvPicPr>
          <p:cNvPr id="11" name="Picture 10"/>
          <p:cNvPicPr>
            <a:picLocks noChangeAspect="1"/>
          </p:cNvPicPr>
          <p:nvPr/>
        </p:nvPicPr>
        <p:blipFill rotWithShape="1">
          <a:blip r:embed="rId5"/>
          <a:srcRect t="4531"/>
          <a:stretch>
            <a:fillRect/>
          </a:stretch>
        </p:blipFill>
        <p:spPr>
          <a:xfrm>
            <a:off x="2960364" y="1814581"/>
            <a:ext cx="2680477" cy="4868408"/>
          </a:xfrm>
          <a:prstGeom prst="rect">
            <a:avLst/>
          </a:prstGeom>
        </p:spPr>
      </p:pic>
      <p:pic>
        <p:nvPicPr>
          <p:cNvPr id="13" name="Picture 12"/>
          <p:cNvPicPr>
            <a:picLocks noChangeAspect="1"/>
          </p:cNvPicPr>
          <p:nvPr/>
        </p:nvPicPr>
        <p:blipFill rotWithShape="1">
          <a:blip r:embed="rId6"/>
          <a:srcRect t="4660"/>
          <a:stretch>
            <a:fillRect/>
          </a:stretch>
        </p:blipFill>
        <p:spPr>
          <a:xfrm>
            <a:off x="454660" y="1814731"/>
            <a:ext cx="2353878" cy="4868408"/>
          </a:xfrm>
          <a:prstGeom prst="rect">
            <a:avLst/>
          </a:prstGeom>
        </p:spPr>
      </p:pic>
      <p:sp>
        <p:nvSpPr>
          <p:cNvPr id="14" name="TextBox 13"/>
          <p:cNvSpPr txBox="1"/>
          <p:nvPr/>
        </p:nvSpPr>
        <p:spPr>
          <a:xfrm>
            <a:off x="1631599" y="1109394"/>
            <a:ext cx="3098800"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User makes a complaint for an item.</a:t>
            </a:r>
          </a:p>
        </p:txBody>
      </p:sp>
      <p:sp>
        <p:nvSpPr>
          <p:cNvPr id="15" name="TextBox 14"/>
          <p:cNvSpPr txBox="1"/>
          <p:nvPr/>
        </p:nvSpPr>
        <p:spPr>
          <a:xfrm>
            <a:off x="6960870" y="840390"/>
            <a:ext cx="352552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Admin can view the complaints and can also see the details of accepted complaints </a:t>
            </a:r>
          </a:p>
        </p:txBody>
      </p:sp>
      <p:cxnSp>
        <p:nvCxnSpPr>
          <p:cNvPr id="25" name="Connector: Elbow 24"/>
          <p:cNvCxnSpPr/>
          <p:nvPr/>
        </p:nvCxnSpPr>
        <p:spPr>
          <a:xfrm>
            <a:off x="2355215" y="4826000"/>
            <a:ext cx="4210050" cy="596900"/>
          </a:xfrm>
          <a:prstGeom prst="bentConnector3">
            <a:avLst>
              <a:gd name="adj1" fmla="val 50015"/>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 name="Connector: Elbow 27"/>
          <p:cNvCxnSpPr/>
          <p:nvPr/>
        </p:nvCxnSpPr>
        <p:spPr>
          <a:xfrm flipV="1">
            <a:off x="8757285" y="5093970"/>
            <a:ext cx="767715" cy="331470"/>
          </a:xfrm>
          <a:prstGeom prst="bentConnector3">
            <a:avLst>
              <a:gd name="adj1" fmla="val 50041"/>
            </a:avLst>
          </a:prstGeom>
          <a:ln>
            <a:tailEnd type="triangle"/>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4648663" y="228258"/>
            <a:ext cx="3078480" cy="523220"/>
          </a:xfrm>
          <a:prstGeom prst="rect">
            <a:avLst/>
          </a:prstGeom>
          <a:noFill/>
        </p:spPr>
        <p:txBody>
          <a:bodyPr wrap="square" rtlCol="0">
            <a:spAutoFit/>
          </a:bodyPr>
          <a:lstStyle/>
          <a:p>
            <a:r>
              <a:rPr lang="en-IN" sz="2800" u="sng" dirty="0"/>
              <a:t>COMPLAINTS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99840" y="335280"/>
            <a:ext cx="5110480"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REALLOCATION OF RESOURCES</a:t>
            </a:r>
          </a:p>
        </p:txBody>
      </p:sp>
      <p:pic>
        <p:nvPicPr>
          <p:cNvPr id="10" name="Picture 9"/>
          <p:cNvPicPr>
            <a:picLocks noChangeAspect="1"/>
          </p:cNvPicPr>
          <p:nvPr/>
        </p:nvPicPr>
        <p:blipFill rotWithShape="1">
          <a:blip r:embed="rId2"/>
          <a:srcRect l="-6765" t="4469" r="3383" b="-2466"/>
          <a:stretch>
            <a:fillRect/>
          </a:stretch>
        </p:blipFill>
        <p:spPr>
          <a:xfrm>
            <a:off x="6313170" y="1238250"/>
            <a:ext cx="2480310" cy="4730115"/>
          </a:xfrm>
          <a:prstGeom prst="rect">
            <a:avLst/>
          </a:prstGeom>
        </p:spPr>
      </p:pic>
      <p:pic>
        <p:nvPicPr>
          <p:cNvPr id="12" name="Picture 11"/>
          <p:cNvPicPr>
            <a:picLocks noChangeAspect="1"/>
          </p:cNvPicPr>
          <p:nvPr/>
        </p:nvPicPr>
        <p:blipFill rotWithShape="1">
          <a:blip r:embed="rId3"/>
          <a:srcRect t="4889"/>
          <a:stretch>
            <a:fillRect/>
          </a:stretch>
        </p:blipFill>
        <p:spPr>
          <a:xfrm>
            <a:off x="9149716" y="1231592"/>
            <a:ext cx="2417445" cy="4614220"/>
          </a:xfrm>
          <a:prstGeom prst="rect">
            <a:avLst/>
          </a:prstGeom>
        </p:spPr>
      </p:pic>
      <p:cxnSp>
        <p:nvCxnSpPr>
          <p:cNvPr id="20" name="Connector: Elbow 19"/>
          <p:cNvCxnSpPr/>
          <p:nvPr/>
        </p:nvCxnSpPr>
        <p:spPr>
          <a:xfrm flipV="1">
            <a:off x="7406640" y="4929505"/>
            <a:ext cx="2127250" cy="150495"/>
          </a:xfrm>
          <a:prstGeom prst="bentConnector3">
            <a:avLst>
              <a:gd name="adj1" fmla="val 50985"/>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TextBox 27"/>
          <p:cNvSpPr txBox="1"/>
          <p:nvPr/>
        </p:nvSpPr>
        <p:spPr>
          <a:xfrm>
            <a:off x="2037715" y="5998835"/>
            <a:ext cx="2656840" cy="369332"/>
          </a:xfrm>
          <a:prstGeom prst="rect">
            <a:avLst/>
          </a:prstGeom>
          <a:noFill/>
        </p:spPr>
        <p:txBody>
          <a:bodyPr wrap="square" rtlCol="0">
            <a:spAutoFit/>
          </a:bodyPr>
          <a:lstStyle/>
          <a:p>
            <a:r>
              <a:rPr lang="en-IN" dirty="0"/>
              <a:t>USER SIDE</a:t>
            </a:r>
          </a:p>
        </p:txBody>
      </p:sp>
      <p:sp>
        <p:nvSpPr>
          <p:cNvPr id="29" name="TextBox 28"/>
          <p:cNvSpPr txBox="1"/>
          <p:nvPr/>
        </p:nvSpPr>
        <p:spPr>
          <a:xfrm>
            <a:off x="8006082" y="6022664"/>
            <a:ext cx="3241040" cy="369332"/>
          </a:xfrm>
          <a:prstGeom prst="rect">
            <a:avLst/>
          </a:prstGeom>
          <a:noFill/>
        </p:spPr>
        <p:txBody>
          <a:bodyPr wrap="square" rtlCol="0">
            <a:spAutoFit/>
          </a:bodyPr>
          <a:lstStyle/>
          <a:p>
            <a:r>
              <a:rPr lang="en-IN" dirty="0"/>
              <a:t>ADMIN SIDE</a:t>
            </a:r>
          </a:p>
        </p:txBody>
      </p:sp>
      <p:pic>
        <p:nvPicPr>
          <p:cNvPr id="5" name="Picture 4" descr="WhatsApp Image 2023-04-12 at 11.01.24 AM"/>
          <p:cNvPicPr>
            <a:picLocks noChangeAspect="1"/>
          </p:cNvPicPr>
          <p:nvPr/>
        </p:nvPicPr>
        <p:blipFill>
          <a:blip r:embed="rId4"/>
          <a:srcRect t="5176" b="5620"/>
          <a:stretch>
            <a:fillRect/>
          </a:stretch>
        </p:blipFill>
        <p:spPr>
          <a:xfrm>
            <a:off x="410845" y="1238250"/>
            <a:ext cx="2458085" cy="4613910"/>
          </a:xfrm>
          <a:prstGeom prst="rect">
            <a:avLst/>
          </a:prstGeom>
        </p:spPr>
      </p:pic>
      <p:pic>
        <p:nvPicPr>
          <p:cNvPr id="7" name="Picture 6" descr="WhatsApp Image 2023-04-12 at 11.01.25 AM"/>
          <p:cNvPicPr>
            <a:picLocks noChangeAspect="1"/>
          </p:cNvPicPr>
          <p:nvPr/>
        </p:nvPicPr>
        <p:blipFill>
          <a:blip r:embed="rId5"/>
          <a:srcRect t="5167" b="6806"/>
          <a:stretch>
            <a:fillRect/>
          </a:stretch>
        </p:blipFill>
        <p:spPr>
          <a:xfrm>
            <a:off x="3266440" y="1238250"/>
            <a:ext cx="2407285" cy="4607560"/>
          </a:xfrm>
          <a:prstGeom prst="rect">
            <a:avLst/>
          </a:prstGeom>
        </p:spPr>
      </p:pic>
      <p:cxnSp>
        <p:nvCxnSpPr>
          <p:cNvPr id="14" name="Connector: Elbow 13"/>
          <p:cNvCxnSpPr/>
          <p:nvPr/>
        </p:nvCxnSpPr>
        <p:spPr>
          <a:xfrm>
            <a:off x="2545715" y="3164205"/>
            <a:ext cx="4105275" cy="1352550"/>
          </a:xfrm>
          <a:prstGeom prst="bentConnector3">
            <a:avLst>
              <a:gd name="adj1" fmla="val 50008"/>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Connector: Elbow 19"/>
          <p:cNvCxnSpPr/>
          <p:nvPr/>
        </p:nvCxnSpPr>
        <p:spPr>
          <a:xfrm flipV="1">
            <a:off x="2486025" y="4737100"/>
            <a:ext cx="1095375" cy="814705"/>
          </a:xfrm>
          <a:prstGeom prst="bentConnector3">
            <a:avLst>
              <a:gd name="adj1" fmla="val 50029"/>
            </a:avLst>
          </a:prstGeom>
          <a:ln>
            <a:tailEnd type="triangle"/>
          </a:ln>
        </p:spPr>
        <p:style>
          <a:lnRef idx="1">
            <a:schemeClr val="accent3"/>
          </a:lnRef>
          <a:fillRef idx="0">
            <a:schemeClr val="accent3"/>
          </a:fillRef>
          <a:effectRef idx="0">
            <a:schemeClr val="accent3"/>
          </a:effectRef>
          <a:fontRef idx="minor">
            <a:schemeClr val="tx1"/>
          </a:fontRef>
        </p:style>
      </p:cxnSp>
      <p:sp>
        <p:nvSpPr>
          <p:cNvPr id="11" name="Text Box 10"/>
          <p:cNvSpPr txBox="1"/>
          <p:nvPr/>
        </p:nvSpPr>
        <p:spPr>
          <a:xfrm>
            <a:off x="7288530" y="4207510"/>
            <a:ext cx="497840" cy="245110"/>
          </a:xfrm>
          <a:prstGeom prst="rect">
            <a:avLst/>
          </a:prstGeom>
          <a:noFill/>
        </p:spPr>
        <p:txBody>
          <a:bodyPr wrap="square" rtlCol="0">
            <a:spAutoFit/>
          </a:bodyPr>
          <a:lstStyle/>
          <a:p>
            <a:r>
              <a:rPr lang="en-US" sz="1000" b="1">
                <a:solidFill>
                  <a:schemeClr val="bg1"/>
                </a:solidFill>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4741"/>
          <a:stretch>
            <a:fillRect/>
          </a:stretch>
        </p:blipFill>
        <p:spPr>
          <a:xfrm>
            <a:off x="1646555" y="883920"/>
            <a:ext cx="3086100" cy="5699760"/>
          </a:xfrm>
          <a:prstGeom prst="rect">
            <a:avLst/>
          </a:prstGeom>
        </p:spPr>
      </p:pic>
      <p:sp>
        <p:nvSpPr>
          <p:cNvPr id="4" name="TextBox 3"/>
          <p:cNvSpPr txBox="1"/>
          <p:nvPr/>
        </p:nvSpPr>
        <p:spPr>
          <a:xfrm>
            <a:off x="4989195" y="304800"/>
            <a:ext cx="3982720" cy="461665"/>
          </a:xfrm>
          <a:prstGeom prst="rect">
            <a:avLst/>
          </a:prstGeom>
          <a:noFill/>
        </p:spPr>
        <p:txBody>
          <a:bodyPr wrap="square" rtlCol="0">
            <a:spAutoFit/>
          </a:bodyPr>
          <a:lstStyle/>
          <a:p>
            <a:r>
              <a:rPr lang="en-IN" sz="2400" u="sng" dirty="0">
                <a:latin typeface="Times New Roman" panose="02020603050405020304" pitchFamily="18" charset="0"/>
                <a:cs typeface="Times New Roman" panose="02020603050405020304" pitchFamily="18" charset="0"/>
              </a:rPr>
              <a:t>NOTIFICATIONS</a:t>
            </a:r>
          </a:p>
        </p:txBody>
      </p:sp>
      <p:sp>
        <p:nvSpPr>
          <p:cNvPr id="5" name="Rectangle 4"/>
          <p:cNvSpPr/>
          <p:nvPr/>
        </p:nvSpPr>
        <p:spPr>
          <a:xfrm>
            <a:off x="6328410" y="1371600"/>
            <a:ext cx="3982720" cy="2326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latin typeface="Times New Roman" panose="02020603050405020304" pitchFamily="18" charset="0"/>
                <a:cs typeface="Times New Roman" panose="02020603050405020304" pitchFamily="18" charset="0"/>
              </a:rPr>
              <a:t>USER GETS THE NOTIFICATION OF EVERY REQUEST OR COMPLAINT STATUS THAT WAS DONE BY HIM,THAT IS WHETER THE REQUEST IS ACCEPTED OR REJECTED BY ADMIN.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2335" y="721360"/>
            <a:ext cx="4965065" cy="922020"/>
          </a:xfrm>
          <a:prstGeom prst="rect">
            <a:avLst/>
          </a:prstGeom>
          <a:noFill/>
        </p:spPr>
        <p:txBody>
          <a:bodyPr wrap="square" rtlCol="0">
            <a:spAutoFit/>
          </a:bodyPr>
          <a:lstStyle/>
          <a:p>
            <a:r>
              <a:rPr lang="en-US" sz="5400" u="sng" dirty="0">
                <a:latin typeface="Times New Roman" panose="02020603050405020304" pitchFamily="18" charset="0"/>
                <a:cs typeface="Times New Roman" panose="02020603050405020304" pitchFamily="18" charset="0"/>
              </a:rPr>
              <a:t>ABOUT</a:t>
            </a:r>
            <a:endParaRPr lang="en-IN" sz="54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679254" y="2034742"/>
            <a:ext cx="8833282" cy="3718560"/>
          </a:xfrm>
          <a:prstGeom prst="rect">
            <a:avLst/>
          </a:prstGeom>
          <a:noFill/>
        </p:spPr>
        <p:txBody>
          <a:bodyPr wrap="square" rtlCol="0">
            <a:spAutoFit/>
          </a:bodyPr>
          <a:lstStyle/>
          <a:p>
            <a:pPr algn="l"/>
            <a:endParaRPr lang="en-IN" sz="1800" b="0" i="0" u="none" strike="noStrike" baseline="0" dirty="0">
              <a:solidFill>
                <a:schemeClr val="bg2">
                  <a:lumMod val="20000"/>
                  <a:lumOff val="80000"/>
                </a:schemeClr>
              </a:solidFill>
              <a:latin typeface="Arial" panose="020B0604020202020204" pitchFamily="34" charset="0"/>
            </a:endParaRPr>
          </a:p>
          <a:p>
            <a:pPr marL="285750" indent="-285750">
              <a:lnSpc>
                <a:spcPct val="110000"/>
              </a:lnSpc>
              <a:buFont typeface="Wingdings" panose="05000000000000000000" pitchFamily="2" charset="2"/>
              <a:buChar char="q"/>
            </a:pPr>
            <a:r>
              <a:rPr lang="en-US" sz="1800" b="0" i="0" u="none" strike="noStrike" baseline="0" dirty="0">
                <a:solidFill>
                  <a:schemeClr val="bg2">
                    <a:lumMod val="20000"/>
                    <a:lumOff val="80000"/>
                  </a:schemeClr>
                </a:solidFill>
                <a:latin typeface="Arial" panose="020B0604020202020204" pitchFamily="34" charset="0"/>
              </a:rPr>
              <a:t>A resource management registrar is a system or organization responsible for maintaining a database of resources, such as equipment, personnel, or materials, and their availability for use. </a:t>
            </a:r>
          </a:p>
          <a:p>
            <a:pPr>
              <a:lnSpc>
                <a:spcPct val="110000"/>
              </a:lnSpc>
            </a:pPr>
            <a:endParaRPr lang="en-US" sz="1800" b="0" i="0" u="none" strike="noStrike" baseline="0" dirty="0">
              <a:solidFill>
                <a:schemeClr val="bg2">
                  <a:lumMod val="20000"/>
                  <a:lumOff val="80000"/>
                </a:schemeClr>
              </a:solidFill>
              <a:latin typeface="Arial" panose="020B0604020202020204" pitchFamily="34" charset="0"/>
            </a:endParaRPr>
          </a:p>
          <a:p>
            <a:pPr marL="285750" indent="-285750">
              <a:lnSpc>
                <a:spcPct val="110000"/>
              </a:lnSpc>
              <a:buFont typeface="Wingdings" panose="05000000000000000000" pitchFamily="2" charset="2"/>
              <a:buChar char="q"/>
            </a:pPr>
            <a:r>
              <a:rPr lang="en-US" sz="1800" b="0" i="0" u="none" strike="noStrike" baseline="0" dirty="0">
                <a:solidFill>
                  <a:schemeClr val="bg2">
                    <a:lumMod val="20000"/>
                    <a:lumOff val="80000"/>
                  </a:schemeClr>
                </a:solidFill>
                <a:latin typeface="Arial" panose="020B0604020202020204" pitchFamily="34" charset="0"/>
              </a:rPr>
              <a:t>This can include scheduling and allocation of resources, as well as tracking and reporting on their usage. </a:t>
            </a:r>
          </a:p>
          <a:p>
            <a:pPr>
              <a:lnSpc>
                <a:spcPct val="110000"/>
              </a:lnSpc>
            </a:pPr>
            <a:endParaRPr lang="en-US" sz="1800" b="0" i="0" u="none" strike="noStrike" baseline="0" dirty="0">
              <a:solidFill>
                <a:schemeClr val="bg2">
                  <a:lumMod val="20000"/>
                  <a:lumOff val="80000"/>
                </a:schemeClr>
              </a:solidFill>
              <a:latin typeface="Arial" panose="020B0604020202020204" pitchFamily="34" charset="0"/>
            </a:endParaRPr>
          </a:p>
          <a:p>
            <a:pPr marL="285750" indent="-285750">
              <a:lnSpc>
                <a:spcPct val="110000"/>
              </a:lnSpc>
              <a:buFont typeface="Wingdings" panose="05000000000000000000" pitchFamily="2" charset="2"/>
              <a:buChar char="q"/>
            </a:pPr>
            <a:r>
              <a:rPr lang="en-US" sz="1800" b="0" i="0" u="none" strike="noStrike" baseline="0" dirty="0">
                <a:solidFill>
                  <a:schemeClr val="bg2">
                    <a:lumMod val="20000"/>
                    <a:lumOff val="80000"/>
                  </a:schemeClr>
                </a:solidFill>
                <a:latin typeface="Arial" panose="020B0604020202020204" pitchFamily="34" charset="0"/>
              </a:rPr>
              <a:t>Tools and Technology Used : Android using Java language </a:t>
            </a:r>
          </a:p>
          <a:p>
            <a:pPr indent="0">
              <a:lnSpc>
                <a:spcPct val="110000"/>
              </a:lnSpc>
              <a:buFont typeface="Wingdings" panose="05000000000000000000" pitchFamily="2" charset="2"/>
              <a:buNone/>
            </a:pPr>
            <a:endParaRPr lang="en-US" sz="1800" b="0" i="0" u="none" strike="noStrike" baseline="0" dirty="0">
              <a:solidFill>
                <a:schemeClr val="bg2">
                  <a:lumMod val="20000"/>
                  <a:lumOff val="80000"/>
                </a:schemeClr>
              </a:solidFill>
              <a:latin typeface="Arial" panose="020B0604020202020204" pitchFamily="34" charset="0"/>
            </a:endParaRPr>
          </a:p>
          <a:p>
            <a:pPr marL="285750" indent="-285750">
              <a:lnSpc>
                <a:spcPct val="110000"/>
              </a:lnSpc>
              <a:buFont typeface="Wingdings" panose="05000000000000000000" pitchFamily="2" charset="2"/>
              <a:buChar char="q"/>
            </a:pPr>
            <a:r>
              <a:rPr lang="en-US" altLang="en-IN" dirty="0">
                <a:solidFill>
                  <a:schemeClr val="bg2">
                    <a:lumMod val="20000"/>
                    <a:lumOff val="80000"/>
                  </a:schemeClr>
                </a:solidFill>
              </a:rPr>
              <a:t>Scope of the Project : Can only accessibe to NITC students/faculty</a:t>
            </a:r>
            <a:endParaRPr lang="en-IN" dirty="0">
              <a:solidFill>
                <a:schemeClr val="bg2">
                  <a:lumMod val="20000"/>
                  <a:lumOff val="80000"/>
                </a:schemeClr>
              </a:solidFill>
            </a:endParaRPr>
          </a:p>
          <a:p>
            <a:pPr indent="0">
              <a:lnSpc>
                <a:spcPct val="110000"/>
              </a:lnSpc>
              <a:buFont typeface="Wingdings" panose="05000000000000000000" pitchFamily="2" charset="2"/>
              <a:buNone/>
            </a:pPr>
            <a:endParaRPr lang="en-IN" dirty="0">
              <a:solidFill>
                <a:schemeClr val="bg2">
                  <a:lumMod val="20000"/>
                  <a:lumOff val="8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74720" y="664845"/>
            <a:ext cx="5623560" cy="583565"/>
          </a:xfrm>
          <a:prstGeom prst="rect">
            <a:avLst/>
          </a:prstGeom>
          <a:noFill/>
        </p:spPr>
        <p:txBody>
          <a:bodyPr wrap="square" rtlCol="0">
            <a:spAutoFit/>
          </a:bodyPr>
          <a:lstStyle/>
          <a:p>
            <a:r>
              <a:rPr lang="en-US" altLang="en-IN" sz="3200" u="sng" dirty="0">
                <a:latin typeface="Times New Roman" panose="02020603050405020304" pitchFamily="18" charset="0"/>
                <a:cs typeface="Times New Roman" panose="02020603050405020304" pitchFamily="18" charset="0"/>
              </a:rPr>
              <a:t>FUTURE   ENHANCEMENT</a:t>
            </a:r>
          </a:p>
        </p:txBody>
      </p:sp>
      <p:sp>
        <p:nvSpPr>
          <p:cNvPr id="2" name="TextBox 2"/>
          <p:cNvSpPr txBox="1"/>
          <p:nvPr/>
        </p:nvSpPr>
        <p:spPr>
          <a:xfrm>
            <a:off x="1869754" y="2225242"/>
            <a:ext cx="8833282" cy="1531620"/>
          </a:xfrm>
          <a:prstGeom prst="rect">
            <a:avLst/>
          </a:prstGeom>
          <a:noFill/>
        </p:spPr>
        <p:txBody>
          <a:bodyPr wrap="square" rtlCol="0">
            <a:spAutoFit/>
          </a:bodyPr>
          <a:lstStyle/>
          <a:p>
            <a:pPr marL="285750" indent="-285750" algn="l">
              <a:buFont typeface="Wingdings" panose="05000000000000000000" charset="0"/>
              <a:buChar char="q"/>
            </a:pPr>
            <a:r>
              <a:rPr lang="en-US" altLang="en-IN" sz="1800" b="0" i="0" u="none" strike="noStrike" baseline="0" dirty="0">
                <a:solidFill>
                  <a:schemeClr val="bg2">
                    <a:lumMod val="20000"/>
                    <a:lumOff val="80000"/>
                  </a:schemeClr>
                </a:solidFill>
                <a:latin typeface="Arial" panose="020B0604020202020204" pitchFamily="34" charset="0"/>
              </a:rPr>
              <a:t>New Categores of items should be added</a:t>
            </a:r>
          </a:p>
          <a:p>
            <a:pPr marL="285750" indent="-285750" algn="l">
              <a:buFont typeface="Wingdings" panose="05000000000000000000" charset="0"/>
              <a:buChar char="q"/>
            </a:pPr>
            <a:endParaRPr lang="en-US" altLang="en-IN" sz="1800" b="0" i="0" u="none" strike="noStrike" baseline="0" dirty="0">
              <a:solidFill>
                <a:schemeClr val="bg2">
                  <a:lumMod val="20000"/>
                  <a:lumOff val="80000"/>
                </a:schemeClr>
              </a:solidFill>
              <a:latin typeface="Arial" panose="020B0604020202020204" pitchFamily="34" charset="0"/>
            </a:endParaRPr>
          </a:p>
          <a:p>
            <a:pPr marL="285750" indent="-285750" algn="l">
              <a:buFont typeface="Wingdings" panose="05000000000000000000" charset="0"/>
              <a:buChar char="q"/>
            </a:pPr>
            <a:r>
              <a:rPr lang="en-US" altLang="en-IN" sz="1800" b="0" i="0" u="none" strike="noStrike" baseline="0" dirty="0">
                <a:solidFill>
                  <a:schemeClr val="bg2">
                    <a:lumMod val="20000"/>
                    <a:lumOff val="80000"/>
                  </a:schemeClr>
                </a:solidFill>
                <a:latin typeface="Arial" panose="020B0604020202020204" pitchFamily="34" charset="0"/>
              </a:rPr>
              <a:t>Repair team should also be added if there is any need for item serviceing/repairing </a:t>
            </a:r>
            <a:endParaRPr lang="en-IN" sz="1800" b="0" i="0" u="none" strike="noStrike" baseline="0" dirty="0">
              <a:solidFill>
                <a:schemeClr val="bg2">
                  <a:lumMod val="20000"/>
                  <a:lumOff val="80000"/>
                </a:schemeClr>
              </a:solidFill>
              <a:latin typeface="Arial" panose="020B0604020202020204" pitchFamily="34" charset="0"/>
            </a:endParaRPr>
          </a:p>
          <a:p>
            <a:pPr marL="285750" indent="-285750">
              <a:lnSpc>
                <a:spcPct val="110000"/>
              </a:lnSpc>
            </a:pPr>
            <a:endParaRPr lang="en-US" sz="1800" b="0" i="0" u="none" strike="noStrike" baseline="0" dirty="0">
              <a:solidFill>
                <a:schemeClr val="bg2">
                  <a:lumMod val="20000"/>
                  <a:lumOff val="80000"/>
                </a:schemeClr>
              </a:solidFill>
              <a:latin typeface="Arial" panose="020B0604020202020204" pitchFamily="34" charset="0"/>
            </a:endParaRPr>
          </a:p>
          <a:p>
            <a:pPr indent="0">
              <a:lnSpc>
                <a:spcPct val="110000"/>
              </a:lnSpc>
              <a:buFont typeface="Wingdings" panose="05000000000000000000" pitchFamily="2" charset="2"/>
              <a:buNone/>
            </a:pPr>
            <a:endParaRPr lang="en-IN" dirty="0">
              <a:solidFill>
                <a:schemeClr val="bg2">
                  <a:lumMod val="20000"/>
                  <a:lumOff val="8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9200" y="2103120"/>
            <a:ext cx="8128000" cy="1569660"/>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5028" y="399496"/>
            <a:ext cx="10022888" cy="1323439"/>
          </a:xfrm>
          <a:prstGeom prst="rect">
            <a:avLst/>
          </a:prstGeom>
          <a:noFill/>
        </p:spPr>
        <p:txBody>
          <a:bodyPr wrap="square" rtlCol="0">
            <a:spAutoFit/>
          </a:bodyPr>
          <a:lstStyle/>
          <a:p>
            <a:r>
              <a:rPr lang="en-US" sz="4000" u="sng" dirty="0">
                <a:latin typeface="Times New Roman" panose="02020603050405020304" pitchFamily="18" charset="0"/>
                <a:cs typeface="Times New Roman" panose="02020603050405020304" pitchFamily="18" charset="0"/>
              </a:rPr>
              <a:t>WHAT FUNCTIONALITIES OUR SYSTEM CAN PROVIDE?</a:t>
            </a:r>
            <a:endParaRPr lang="en-IN" sz="40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64765" y="1722755"/>
            <a:ext cx="8863330" cy="5017135"/>
          </a:xfrm>
          <a:prstGeom prst="rect">
            <a:avLst/>
          </a:prstGeom>
          <a:noFill/>
        </p:spPr>
        <p:txBody>
          <a:bodyPr wrap="square" rtlCol="0">
            <a:spAutoFit/>
          </a:bodyPr>
          <a:lstStyle/>
          <a:p>
            <a:pPr algn="l"/>
            <a:endParaRPr lang="en-IN" sz="1800" b="0" i="0" u="none" strike="noStrike" baseline="0" dirty="0">
              <a:solidFill>
                <a:schemeClr val="bg2">
                  <a:lumMod val="20000"/>
                  <a:lumOff val="80000"/>
                </a:schemeClr>
              </a:solidFill>
              <a:latin typeface="Arial" panose="020B0604020202020204" pitchFamily="34" charset="0"/>
            </a:endParaRP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a user to Register. </a:t>
            </a: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user the log in. </a:t>
            </a: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user to view the resources. </a:t>
            </a: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user to take resources. </a:t>
            </a: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user to lodge a complaint. </a:t>
            </a:r>
          </a:p>
          <a:p>
            <a:pPr marL="285750" indent="-285750">
              <a:lnSpc>
                <a:spcPct val="130000"/>
              </a:lnSpc>
              <a:buFont typeface="Wingdings" panose="05000000000000000000" charset="0"/>
              <a:buChar char="Ø"/>
            </a:pPr>
            <a:r>
              <a:rPr lang="en-US" dirty="0">
                <a:solidFill>
                  <a:schemeClr val="bg2">
                    <a:lumMod val="20000"/>
                    <a:lumOff val="80000"/>
                  </a:schemeClr>
                </a:solidFill>
                <a:latin typeface="Arial" panose="020B0604020202020204" pitchFamily="34" charset="0"/>
                <a:sym typeface="+mn-ea"/>
              </a:rPr>
              <a:t>The system allows the user to renew the resources</a:t>
            </a:r>
          </a:p>
          <a:p>
            <a:pPr marL="285750" indent="-285750">
              <a:lnSpc>
                <a:spcPct val="130000"/>
              </a:lnSpc>
              <a:buFont typeface="Wingdings" panose="05000000000000000000" charset="0"/>
              <a:buChar char="Ø"/>
            </a:pPr>
            <a:r>
              <a:rPr lang="en-US" dirty="0">
                <a:solidFill>
                  <a:schemeClr val="bg2">
                    <a:lumMod val="20000"/>
                    <a:lumOff val="80000"/>
                  </a:schemeClr>
                </a:solidFill>
                <a:latin typeface="Arial" panose="020B0604020202020204" pitchFamily="34" charset="0"/>
                <a:sym typeface="+mn-ea"/>
              </a:rPr>
              <a:t> The system allows the user to edit the profile.</a:t>
            </a:r>
            <a:endParaRPr lang="en-IN" b="0" i="0" u="none" strike="noStrike" baseline="0" dirty="0">
              <a:solidFill>
                <a:schemeClr val="bg2">
                  <a:lumMod val="20000"/>
                  <a:lumOff val="80000"/>
                </a:schemeClr>
              </a:solidFill>
              <a:latin typeface="Arial" panose="020B0604020202020204" pitchFamily="34" charset="0"/>
            </a:endParaRPr>
          </a:p>
          <a:p>
            <a:pPr marL="285750" indent="-285750">
              <a:lnSpc>
                <a:spcPct val="130000"/>
              </a:lnSpc>
              <a:buFont typeface="Wingdings" panose="05000000000000000000" charset="0"/>
              <a:buChar char="Ø"/>
            </a:pPr>
            <a:r>
              <a:rPr lang="en-US" dirty="0">
                <a:solidFill>
                  <a:schemeClr val="bg2">
                    <a:lumMod val="20000"/>
                    <a:lumOff val="80000"/>
                  </a:schemeClr>
                </a:solidFill>
                <a:latin typeface="Arial" panose="020B0604020202020204" pitchFamily="34" charset="0"/>
                <a:sym typeface="+mn-ea"/>
              </a:rPr>
              <a:t> The system allows the user to view his/her complaints. </a:t>
            </a:r>
            <a:endParaRPr lang="en-US" b="0" i="0" u="none" strike="noStrike" baseline="0" dirty="0">
              <a:solidFill>
                <a:schemeClr val="bg2">
                  <a:lumMod val="20000"/>
                  <a:lumOff val="80000"/>
                </a:schemeClr>
              </a:solidFill>
              <a:latin typeface="Arial" panose="020B0604020202020204" pitchFamily="34" charset="0"/>
            </a:endParaRPr>
          </a:p>
          <a:p>
            <a:pPr marL="285750" indent="-285750">
              <a:lnSpc>
                <a:spcPct val="130000"/>
              </a:lnSpc>
              <a:buFont typeface="Wingdings" panose="05000000000000000000" charset="0"/>
              <a:buChar char="Ø"/>
            </a:pPr>
            <a:r>
              <a:rPr lang="en-US" dirty="0">
                <a:solidFill>
                  <a:schemeClr val="bg2">
                    <a:lumMod val="20000"/>
                    <a:lumOff val="80000"/>
                  </a:schemeClr>
                </a:solidFill>
                <a:latin typeface="Arial" panose="020B0604020202020204" pitchFamily="34" charset="0"/>
                <a:sym typeface="+mn-ea"/>
              </a:rPr>
              <a:t> The system allows the user to view his/her occupied resources. </a:t>
            </a:r>
            <a:endParaRPr lang="en-US" sz="1800" b="0" i="0" u="none" strike="noStrike" baseline="0" dirty="0">
              <a:solidFill>
                <a:schemeClr val="bg2">
                  <a:lumMod val="20000"/>
                  <a:lumOff val="80000"/>
                </a:schemeClr>
              </a:solidFill>
              <a:latin typeface="Arial" panose="020B0604020202020204" pitchFamily="34" charset="0"/>
            </a:endParaRP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admin to add resources. </a:t>
            </a:r>
          </a:p>
          <a:p>
            <a:pPr marL="285750" indent="-285750">
              <a:lnSpc>
                <a:spcPct val="130000"/>
              </a:lnSpc>
              <a:buFont typeface="Wingdings" panose="05000000000000000000" charset="0"/>
              <a:buChar char="Ø"/>
            </a:pPr>
            <a:r>
              <a:rPr lang="en-US" sz="1800" b="0" i="0" u="none" strike="noStrike" baseline="0" dirty="0">
                <a:solidFill>
                  <a:schemeClr val="bg2">
                    <a:lumMod val="20000"/>
                    <a:lumOff val="80000"/>
                  </a:schemeClr>
                </a:solidFill>
                <a:latin typeface="Arial" panose="020B0604020202020204" pitchFamily="34" charset="0"/>
              </a:rPr>
              <a:t> The system allows the admin to manage the resources. </a:t>
            </a:r>
          </a:p>
          <a:p>
            <a:pPr marL="285750" indent="-285750">
              <a:lnSpc>
                <a:spcPct val="130000"/>
              </a:lnSpc>
              <a:buFont typeface="Wingdings" panose="05000000000000000000" charset="0"/>
              <a:buChar char="Ø"/>
            </a:pPr>
            <a:r>
              <a:rPr lang="en-US" dirty="0">
                <a:solidFill>
                  <a:schemeClr val="bg2">
                    <a:lumMod val="20000"/>
                    <a:lumOff val="80000"/>
                  </a:schemeClr>
                </a:solidFill>
                <a:latin typeface="Arial" panose="020B0604020202020204" pitchFamily="34" charset="0"/>
                <a:sym typeface="+mn-ea"/>
              </a:rPr>
              <a:t> The system allows the admin to fulfill the user requests/complaints </a:t>
            </a:r>
            <a:endParaRPr lang="en-US" sz="1800" b="0" i="0" u="none" strike="noStrike" baseline="0" dirty="0">
              <a:solidFill>
                <a:schemeClr val="bg2">
                  <a:lumMod val="20000"/>
                  <a:lumOff val="80000"/>
                </a:schemeClr>
              </a:solidFill>
              <a:latin typeface="Arial" panose="020B0604020202020204" pitchFamily="34" charset="0"/>
            </a:endParaRPr>
          </a:p>
          <a:p>
            <a:pPr indent="0">
              <a:lnSpc>
                <a:spcPct val="120000"/>
              </a:lnSpc>
              <a:buFont typeface="Wingdings" panose="05000000000000000000" charset="0"/>
              <a:buNone/>
            </a:pPr>
            <a:endParaRPr lang="en-IN" dirty="0">
              <a:solidFill>
                <a:schemeClr val="bg2">
                  <a:lumMod val="20000"/>
                  <a:lumOff val="8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0808" y="2088170"/>
            <a:ext cx="10120546" cy="830997"/>
          </a:xfrm>
          <a:prstGeom prst="rect">
            <a:avLst/>
          </a:prstGeom>
          <a:noFill/>
        </p:spPr>
        <p:txBody>
          <a:bodyPr wrap="square" rtlCol="0">
            <a:spAutoFit/>
          </a:bodyPr>
          <a:lstStyle/>
          <a:p>
            <a:r>
              <a:rPr lang="en-IN" sz="4800" dirty="0">
                <a:latin typeface="Sitka Subheading" panose="02000505000000020004" pitchFamily="2" charset="0"/>
              </a:rPr>
              <a:t>LETS’S DEEP DIVE INTO OUR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5481" y="114227"/>
            <a:ext cx="5912528" cy="769441"/>
          </a:xfrm>
          <a:prstGeom prst="rect">
            <a:avLst/>
          </a:prstGeom>
          <a:noFill/>
        </p:spPr>
        <p:txBody>
          <a:bodyPr wrap="square" rtlCol="0">
            <a:spAutoFit/>
          </a:bodyPr>
          <a:lstStyle/>
          <a:p>
            <a:r>
              <a:rPr lang="en-IN" sz="4400" u="sng" dirty="0">
                <a:latin typeface="Times New Roman" panose="02020603050405020304" pitchFamily="18" charset="0"/>
                <a:cs typeface="Times New Roman" panose="02020603050405020304" pitchFamily="18" charset="0"/>
              </a:rPr>
              <a:t>USER INTERFACES</a:t>
            </a:r>
          </a:p>
        </p:txBody>
      </p:sp>
      <p:pic>
        <p:nvPicPr>
          <p:cNvPr id="6" name="Picture 5"/>
          <p:cNvPicPr>
            <a:picLocks noChangeAspect="1"/>
          </p:cNvPicPr>
          <p:nvPr/>
        </p:nvPicPr>
        <p:blipFill>
          <a:blip r:embed="rId2"/>
          <a:srcRect b="6154"/>
          <a:stretch>
            <a:fillRect/>
          </a:stretch>
        </p:blipFill>
        <p:spPr>
          <a:xfrm>
            <a:off x="337185" y="1446530"/>
            <a:ext cx="2636520" cy="4921885"/>
          </a:xfrm>
          <a:prstGeom prst="rect">
            <a:avLst/>
          </a:prstGeom>
        </p:spPr>
      </p:pic>
      <p:pic>
        <p:nvPicPr>
          <p:cNvPr id="8" name="Picture 7"/>
          <p:cNvPicPr>
            <a:picLocks noChangeAspect="1"/>
          </p:cNvPicPr>
          <p:nvPr/>
        </p:nvPicPr>
        <p:blipFill rotWithShape="1">
          <a:blip r:embed="rId3"/>
          <a:srcRect t="4305" r="3014"/>
          <a:stretch>
            <a:fillRect/>
          </a:stretch>
        </p:blipFill>
        <p:spPr>
          <a:xfrm>
            <a:off x="3223895" y="1446219"/>
            <a:ext cx="2731363" cy="4921617"/>
          </a:xfrm>
          <a:prstGeom prst="rect">
            <a:avLst/>
          </a:prstGeom>
        </p:spPr>
      </p:pic>
      <p:pic>
        <p:nvPicPr>
          <p:cNvPr id="10" name="Picture 9"/>
          <p:cNvPicPr>
            <a:picLocks noChangeAspect="1"/>
          </p:cNvPicPr>
          <p:nvPr/>
        </p:nvPicPr>
        <p:blipFill>
          <a:blip r:embed="rId4"/>
          <a:stretch>
            <a:fillRect/>
          </a:stretch>
        </p:blipFill>
        <p:spPr>
          <a:xfrm>
            <a:off x="6205136" y="1453475"/>
            <a:ext cx="2731363" cy="4946020"/>
          </a:xfrm>
          <a:prstGeom prst="rect">
            <a:avLst/>
          </a:prstGeom>
        </p:spPr>
      </p:pic>
      <p:sp>
        <p:nvSpPr>
          <p:cNvPr id="11" name="TextBox 10"/>
          <p:cNvSpPr txBox="1"/>
          <p:nvPr/>
        </p:nvSpPr>
        <p:spPr>
          <a:xfrm>
            <a:off x="9297879" y="2074783"/>
            <a:ext cx="2556769" cy="1908215"/>
          </a:xfrm>
          <a:prstGeom prst="rect">
            <a:avLst/>
          </a:prstGeom>
          <a:effectLst>
            <a:reflection blurRad="6350" stA="50000" endA="275" endPos="40000" dist="101600" dir="5400000" sy="-100000" algn="bl" rotWithShape="0"/>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IN" sz="1600" dirty="0">
                <a:latin typeface="Sitka Subheading" panose="02000505000000020004" pitchFamily="2" charset="0"/>
              </a:rPr>
              <a:t>We have admin and user as users here.</a:t>
            </a:r>
          </a:p>
          <a:p>
            <a:r>
              <a:rPr lang="en-IN" sz="1600" dirty="0">
                <a:latin typeface="Sitka Subheading" panose="02000505000000020004" pitchFamily="2" charset="0"/>
              </a:rPr>
              <a:t>These are the common interface for both the admin and the user</a:t>
            </a:r>
            <a:r>
              <a:rPr lang="en-IN" dirty="0">
                <a:latin typeface="Corbel" panose="020B0503020204020204" pitchFamily="34" charset="0"/>
              </a:rPr>
              <a:t>.</a:t>
            </a:r>
          </a:p>
          <a:p>
            <a:r>
              <a:rPr lang="en-IN" dirty="0">
                <a:latin typeface="Corbel" panose="020B0503020204020204" pitchFamily="34" charset="0"/>
              </a:rPr>
              <a:t>1. The login page</a:t>
            </a:r>
          </a:p>
          <a:p>
            <a:r>
              <a:rPr lang="en-IN" dirty="0">
                <a:latin typeface="Corbel" panose="020B0503020204020204" pitchFamily="34" charset="0"/>
              </a:rPr>
              <a:t>2. The Register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32666" y="79899"/>
            <a:ext cx="5459767" cy="523220"/>
          </a:xfrm>
          <a:prstGeom prst="rect">
            <a:avLst/>
          </a:prstGeom>
          <a:noFill/>
        </p:spPr>
        <p:txBody>
          <a:bodyPr wrap="square" rtlCol="0">
            <a:spAutoFit/>
          </a:bodyPr>
          <a:lstStyle/>
          <a:p>
            <a:r>
              <a:rPr lang="en-IN" sz="2800" u="sng" dirty="0">
                <a:latin typeface="Times New Roman" panose="02020603050405020304" pitchFamily="18" charset="0"/>
                <a:cs typeface="Times New Roman" panose="02020603050405020304" pitchFamily="18" charset="0"/>
              </a:rPr>
              <a:t>REGISTER PAGE </a:t>
            </a:r>
          </a:p>
        </p:txBody>
      </p:sp>
      <p:pic>
        <p:nvPicPr>
          <p:cNvPr id="4" name="Picture 3"/>
          <p:cNvPicPr>
            <a:picLocks noChangeAspect="1"/>
          </p:cNvPicPr>
          <p:nvPr/>
        </p:nvPicPr>
        <p:blipFill>
          <a:blip r:embed="rId2"/>
          <a:stretch>
            <a:fillRect/>
          </a:stretch>
        </p:blipFill>
        <p:spPr>
          <a:xfrm>
            <a:off x="103571" y="1961965"/>
            <a:ext cx="2466465" cy="4690183"/>
          </a:xfrm>
          <a:prstGeom prst="rect">
            <a:avLst/>
          </a:prstGeom>
        </p:spPr>
      </p:pic>
      <p:pic>
        <p:nvPicPr>
          <p:cNvPr id="18" name="Picture 17"/>
          <p:cNvPicPr>
            <a:picLocks noChangeAspect="1"/>
          </p:cNvPicPr>
          <p:nvPr/>
        </p:nvPicPr>
        <p:blipFill rotWithShape="1">
          <a:blip r:embed="rId3"/>
          <a:srcRect t="4531"/>
          <a:stretch>
            <a:fillRect/>
          </a:stretch>
        </p:blipFill>
        <p:spPr>
          <a:xfrm>
            <a:off x="5350509" y="1961965"/>
            <a:ext cx="2586128" cy="4590316"/>
          </a:xfrm>
          <a:prstGeom prst="rect">
            <a:avLst/>
          </a:prstGeom>
        </p:spPr>
      </p:pic>
      <p:pic>
        <p:nvPicPr>
          <p:cNvPr id="20" name="Picture 19"/>
          <p:cNvPicPr>
            <a:picLocks noChangeAspect="1"/>
          </p:cNvPicPr>
          <p:nvPr/>
        </p:nvPicPr>
        <p:blipFill rotWithShape="1">
          <a:blip r:embed="rId4"/>
          <a:srcRect t="4531"/>
          <a:stretch>
            <a:fillRect/>
          </a:stretch>
        </p:blipFill>
        <p:spPr>
          <a:xfrm>
            <a:off x="2694972" y="1961965"/>
            <a:ext cx="2530601" cy="4690183"/>
          </a:xfrm>
          <a:prstGeom prst="rect">
            <a:avLst/>
          </a:prstGeom>
        </p:spPr>
      </p:pic>
      <p:sp>
        <p:nvSpPr>
          <p:cNvPr id="24" name="Rectangle 23"/>
          <p:cNvSpPr/>
          <p:nvPr/>
        </p:nvSpPr>
        <p:spPr>
          <a:xfrm>
            <a:off x="8195337" y="2838257"/>
            <a:ext cx="3826793" cy="1440779"/>
          </a:xfrm>
          <a:prstGeom prst="rect">
            <a:avLst/>
          </a:prstGeom>
          <a:effectLst>
            <a:outerShdw blurRad="50800" dist="38100" dir="8100000" algn="tr" rotWithShape="0">
              <a:prstClr val="black">
                <a:alpha val="40000"/>
              </a:prstClr>
            </a:outerShdw>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sz="1400" dirty="0"/>
          </a:p>
          <a:p>
            <a:pPr algn="ctr"/>
            <a:r>
              <a:rPr lang="en-IN" sz="1600" dirty="0"/>
              <a:t> Once the fields are filled correctly a verification link is sent to the entered mail.</a:t>
            </a:r>
          </a:p>
          <a:p>
            <a:pPr algn="ctr"/>
            <a:r>
              <a:rPr lang="en-IN" sz="1600" dirty="0"/>
              <a:t>Until it’s verified users can’t log in to the system.</a:t>
            </a:r>
          </a:p>
          <a:p>
            <a:pPr algn="ctr"/>
            <a:endParaRPr lang="en-IN" dirty="0"/>
          </a:p>
        </p:txBody>
      </p:sp>
      <p:sp>
        <p:nvSpPr>
          <p:cNvPr id="25" name="TextBox 24"/>
          <p:cNvSpPr txBox="1"/>
          <p:nvPr/>
        </p:nvSpPr>
        <p:spPr>
          <a:xfrm>
            <a:off x="470074" y="1211228"/>
            <a:ext cx="1615736" cy="584775"/>
          </a:xfrm>
          <a:prstGeom prst="rect">
            <a:avLst/>
          </a:prstGeom>
          <a:noFill/>
        </p:spPr>
        <p:txBody>
          <a:bodyPr wrap="square" rtlCol="0">
            <a:spAutoFit/>
          </a:bodyPr>
          <a:lstStyle/>
          <a:p>
            <a:r>
              <a:rPr lang="en-IN" sz="1600" dirty="0"/>
              <a:t>Register outline</a:t>
            </a:r>
          </a:p>
        </p:txBody>
      </p:sp>
      <p:sp>
        <p:nvSpPr>
          <p:cNvPr id="27" name="TextBox 26"/>
          <p:cNvSpPr txBox="1"/>
          <p:nvPr/>
        </p:nvSpPr>
        <p:spPr>
          <a:xfrm>
            <a:off x="3033253" y="1212857"/>
            <a:ext cx="2192320" cy="338554"/>
          </a:xfrm>
          <a:prstGeom prst="rect">
            <a:avLst/>
          </a:prstGeom>
          <a:noFill/>
        </p:spPr>
        <p:txBody>
          <a:bodyPr wrap="square" rtlCol="0">
            <a:spAutoFit/>
          </a:bodyPr>
          <a:lstStyle/>
          <a:p>
            <a:r>
              <a:rPr lang="en-IN" sz="1600" dirty="0"/>
              <a:t>Fields Entry</a:t>
            </a:r>
          </a:p>
        </p:txBody>
      </p:sp>
      <p:sp>
        <p:nvSpPr>
          <p:cNvPr id="28" name="TextBox 27"/>
          <p:cNvSpPr txBox="1"/>
          <p:nvPr/>
        </p:nvSpPr>
        <p:spPr>
          <a:xfrm>
            <a:off x="5391527" y="1070752"/>
            <a:ext cx="2307725" cy="738664"/>
          </a:xfrm>
          <a:prstGeom prst="rect">
            <a:avLst/>
          </a:prstGeom>
          <a:noFill/>
        </p:spPr>
        <p:txBody>
          <a:bodyPr wrap="square" rtlCol="0">
            <a:spAutoFit/>
          </a:bodyPr>
          <a:lstStyle/>
          <a:p>
            <a:r>
              <a:rPr lang="en-IN" sz="1400" dirty="0"/>
              <a:t>Directed to login page after a successful registration.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86326" y="197127"/>
            <a:ext cx="5743852" cy="523220"/>
          </a:xfrm>
          <a:prstGeom prst="rect">
            <a:avLst/>
          </a:prstGeom>
          <a:noFill/>
        </p:spPr>
        <p:txBody>
          <a:bodyPr wrap="square" rtlCol="0">
            <a:spAutoFit/>
          </a:bodyPr>
          <a:lstStyle/>
          <a:p>
            <a:r>
              <a:rPr lang="en-IN" sz="2800" u="sng" dirty="0"/>
              <a:t> LOG-IN PAGE FOR USERS</a:t>
            </a:r>
          </a:p>
        </p:txBody>
      </p:sp>
      <p:pic>
        <p:nvPicPr>
          <p:cNvPr id="9" name="Picture 8"/>
          <p:cNvPicPr>
            <a:picLocks noChangeAspect="1"/>
          </p:cNvPicPr>
          <p:nvPr/>
        </p:nvPicPr>
        <p:blipFill rotWithShape="1">
          <a:blip r:embed="rId2"/>
          <a:srcRect t="4919"/>
          <a:stretch>
            <a:fillRect/>
          </a:stretch>
        </p:blipFill>
        <p:spPr>
          <a:xfrm>
            <a:off x="1185277" y="1553592"/>
            <a:ext cx="2567850" cy="4651898"/>
          </a:xfrm>
          <a:prstGeom prst="rect">
            <a:avLst/>
          </a:prstGeom>
        </p:spPr>
      </p:pic>
      <p:pic>
        <p:nvPicPr>
          <p:cNvPr id="11" name="Picture 10"/>
          <p:cNvPicPr>
            <a:picLocks noChangeAspect="1"/>
          </p:cNvPicPr>
          <p:nvPr/>
        </p:nvPicPr>
        <p:blipFill rotWithShape="1">
          <a:blip r:embed="rId3"/>
          <a:srcRect t="4919"/>
          <a:stretch>
            <a:fillRect/>
          </a:stretch>
        </p:blipFill>
        <p:spPr>
          <a:xfrm>
            <a:off x="4763990" y="1553590"/>
            <a:ext cx="2564896" cy="4651899"/>
          </a:xfrm>
          <a:prstGeom prst="rect">
            <a:avLst/>
          </a:prstGeom>
        </p:spPr>
      </p:pic>
      <p:pic>
        <p:nvPicPr>
          <p:cNvPr id="13" name="Picture 12"/>
          <p:cNvPicPr>
            <a:picLocks noChangeAspect="1"/>
          </p:cNvPicPr>
          <p:nvPr/>
        </p:nvPicPr>
        <p:blipFill rotWithShape="1">
          <a:blip r:embed="rId4"/>
          <a:srcRect t="4919"/>
          <a:stretch>
            <a:fillRect/>
          </a:stretch>
        </p:blipFill>
        <p:spPr>
          <a:xfrm>
            <a:off x="8464395" y="1553590"/>
            <a:ext cx="2508333" cy="4651899"/>
          </a:xfrm>
          <a:prstGeom prst="rect">
            <a:avLst/>
          </a:prstGeom>
        </p:spPr>
      </p:pic>
      <p:sp>
        <p:nvSpPr>
          <p:cNvPr id="14" name="TextBox 13"/>
          <p:cNvSpPr txBox="1"/>
          <p:nvPr/>
        </p:nvSpPr>
        <p:spPr>
          <a:xfrm>
            <a:off x="1802191" y="825102"/>
            <a:ext cx="1313895" cy="645160"/>
          </a:xfrm>
          <a:prstGeom prst="rect">
            <a:avLst/>
          </a:prstGeom>
          <a:noFill/>
        </p:spPr>
        <p:txBody>
          <a:bodyPr wrap="square" rtlCol="0">
            <a:spAutoFit/>
          </a:bodyPr>
          <a:lstStyle/>
          <a:p>
            <a:r>
              <a:rPr lang="en-US" altLang="en-IN" dirty="0"/>
              <a:t>      </a:t>
            </a:r>
            <a:r>
              <a:rPr lang="en-IN" dirty="0"/>
              <a:t>User logging in</a:t>
            </a:r>
          </a:p>
        </p:txBody>
      </p:sp>
      <p:sp>
        <p:nvSpPr>
          <p:cNvPr id="15" name="TextBox 14"/>
          <p:cNvSpPr txBox="1"/>
          <p:nvPr/>
        </p:nvSpPr>
        <p:spPr>
          <a:xfrm>
            <a:off x="4976684" y="1100831"/>
            <a:ext cx="2266010" cy="369332"/>
          </a:xfrm>
          <a:prstGeom prst="rect">
            <a:avLst/>
          </a:prstGeom>
          <a:noFill/>
        </p:spPr>
        <p:txBody>
          <a:bodyPr wrap="square" rtlCol="0">
            <a:spAutoFit/>
          </a:bodyPr>
          <a:lstStyle/>
          <a:p>
            <a:r>
              <a:rPr lang="en-IN" dirty="0"/>
              <a:t> User Home Page</a:t>
            </a:r>
          </a:p>
        </p:txBody>
      </p:sp>
      <p:sp>
        <p:nvSpPr>
          <p:cNvPr id="16" name="TextBox 15"/>
          <p:cNvSpPr txBox="1"/>
          <p:nvPr/>
        </p:nvSpPr>
        <p:spPr>
          <a:xfrm>
            <a:off x="9077258" y="1100831"/>
            <a:ext cx="2266010" cy="369332"/>
          </a:xfrm>
          <a:prstGeom prst="rect">
            <a:avLst/>
          </a:prstGeom>
          <a:noFill/>
        </p:spPr>
        <p:txBody>
          <a:bodyPr wrap="square" rtlCol="0">
            <a:spAutoFit/>
          </a:bodyPr>
          <a:lstStyle/>
          <a:p>
            <a:r>
              <a:rPr lang="en-IN" dirty="0"/>
              <a:t>User profile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2707" y="346229"/>
            <a:ext cx="7155402" cy="523220"/>
          </a:xfrm>
          <a:prstGeom prst="rect">
            <a:avLst/>
          </a:prstGeom>
          <a:noFill/>
        </p:spPr>
        <p:txBody>
          <a:bodyPr wrap="square" rtlCol="0">
            <a:spAutoFit/>
          </a:bodyPr>
          <a:lstStyle/>
          <a:p>
            <a:r>
              <a:rPr lang="en-IN" sz="2800" u="sng" dirty="0"/>
              <a:t>LOG-IN PAGE FOR ADMIN</a:t>
            </a:r>
          </a:p>
        </p:txBody>
      </p:sp>
      <p:sp>
        <p:nvSpPr>
          <p:cNvPr id="5" name="TextBox 4"/>
          <p:cNvSpPr txBox="1"/>
          <p:nvPr/>
        </p:nvSpPr>
        <p:spPr>
          <a:xfrm>
            <a:off x="5013169" y="1269507"/>
            <a:ext cx="2240985" cy="369332"/>
          </a:xfrm>
          <a:prstGeom prst="rect">
            <a:avLst/>
          </a:prstGeom>
          <a:noFill/>
        </p:spPr>
        <p:txBody>
          <a:bodyPr wrap="square" rtlCol="0">
            <a:spAutoFit/>
          </a:bodyPr>
          <a:lstStyle/>
          <a:p>
            <a:r>
              <a:rPr lang="en-IN" dirty="0"/>
              <a:t>Admin Home Page</a:t>
            </a:r>
          </a:p>
        </p:txBody>
      </p:sp>
      <p:sp>
        <p:nvSpPr>
          <p:cNvPr id="6" name="TextBox 5"/>
          <p:cNvSpPr txBox="1"/>
          <p:nvPr/>
        </p:nvSpPr>
        <p:spPr>
          <a:xfrm>
            <a:off x="9076586" y="1269507"/>
            <a:ext cx="1760739" cy="369332"/>
          </a:xfrm>
          <a:prstGeom prst="rect">
            <a:avLst/>
          </a:prstGeom>
          <a:noFill/>
        </p:spPr>
        <p:txBody>
          <a:bodyPr wrap="square" rtlCol="0">
            <a:spAutoFit/>
          </a:bodyPr>
          <a:lstStyle/>
          <a:p>
            <a:r>
              <a:rPr lang="en-IN" dirty="0"/>
              <a:t>Admin</a:t>
            </a:r>
            <a:r>
              <a:rPr lang="en-IN" sz="1600" dirty="0"/>
              <a:t> </a:t>
            </a:r>
            <a:r>
              <a:rPr lang="en-IN" dirty="0"/>
              <a:t>Profile</a:t>
            </a:r>
          </a:p>
        </p:txBody>
      </p:sp>
      <p:pic>
        <p:nvPicPr>
          <p:cNvPr id="8" name="Picture 7"/>
          <p:cNvPicPr>
            <a:picLocks noChangeAspect="1"/>
          </p:cNvPicPr>
          <p:nvPr/>
        </p:nvPicPr>
        <p:blipFill rotWithShape="1">
          <a:blip r:embed="rId2"/>
          <a:srcRect t="5048"/>
          <a:stretch>
            <a:fillRect/>
          </a:stretch>
        </p:blipFill>
        <p:spPr>
          <a:xfrm>
            <a:off x="997585" y="1783715"/>
            <a:ext cx="2489200" cy="4760595"/>
          </a:xfrm>
          <a:prstGeom prst="rect">
            <a:avLst/>
          </a:prstGeom>
        </p:spPr>
      </p:pic>
      <p:sp>
        <p:nvSpPr>
          <p:cNvPr id="9" name="TextBox 8"/>
          <p:cNvSpPr txBox="1"/>
          <p:nvPr/>
        </p:nvSpPr>
        <p:spPr>
          <a:xfrm>
            <a:off x="1247683" y="1269507"/>
            <a:ext cx="2170492" cy="652436"/>
          </a:xfrm>
          <a:prstGeom prst="rect">
            <a:avLst/>
          </a:prstGeom>
          <a:noFill/>
        </p:spPr>
        <p:txBody>
          <a:bodyPr wrap="square" rtlCol="0">
            <a:spAutoFit/>
          </a:bodyPr>
          <a:lstStyle/>
          <a:p>
            <a:r>
              <a:rPr lang="en-IN" dirty="0"/>
              <a:t>Admin logging in</a:t>
            </a:r>
          </a:p>
          <a:p>
            <a:endParaRPr lang="en-IN" dirty="0"/>
          </a:p>
        </p:txBody>
      </p:sp>
      <p:pic>
        <p:nvPicPr>
          <p:cNvPr id="7" name="Picture 6" descr="Screenshot_2023-04-12-10-35-24-89_6fcdd8524821fd125397490d5e57b50c"/>
          <p:cNvPicPr>
            <a:picLocks noChangeAspect="1"/>
          </p:cNvPicPr>
          <p:nvPr/>
        </p:nvPicPr>
        <p:blipFill>
          <a:blip r:embed="rId3"/>
          <a:srcRect l="1872" t="6565" r="1008" b="7093"/>
          <a:stretch>
            <a:fillRect/>
          </a:stretch>
        </p:blipFill>
        <p:spPr>
          <a:xfrm>
            <a:off x="4813935" y="1783715"/>
            <a:ext cx="2556510" cy="4728210"/>
          </a:xfrm>
          <a:prstGeom prst="rect">
            <a:avLst/>
          </a:prstGeom>
        </p:spPr>
      </p:pic>
      <p:pic>
        <p:nvPicPr>
          <p:cNvPr id="10" name="Picture 9" descr="Screenshot_2023-04-12-10-35-21-37_6fcdd8524821fd125397490d5e57b50c"/>
          <p:cNvPicPr>
            <a:picLocks noChangeAspect="1"/>
          </p:cNvPicPr>
          <p:nvPr/>
        </p:nvPicPr>
        <p:blipFill>
          <a:blip r:embed="rId4"/>
          <a:srcRect t="5463" b="7250"/>
          <a:stretch>
            <a:fillRect/>
          </a:stretch>
        </p:blipFill>
        <p:spPr>
          <a:xfrm>
            <a:off x="8627110" y="1835150"/>
            <a:ext cx="2550160" cy="46577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8886546" y="2068497"/>
            <a:ext cx="3124940" cy="1473693"/>
          </a:xfrm>
          <a:prstGeom prst="ellipse">
            <a:avLst/>
          </a:prstGeom>
          <a:effectLst>
            <a:reflection blurRad="6350" stA="52000" endA="300" endPos="350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t>Users can reset password if forgot.</a:t>
            </a:r>
          </a:p>
        </p:txBody>
      </p:sp>
      <p:pic>
        <p:nvPicPr>
          <p:cNvPr id="9" name="Picture 8"/>
          <p:cNvPicPr>
            <a:picLocks noChangeAspect="1"/>
          </p:cNvPicPr>
          <p:nvPr/>
        </p:nvPicPr>
        <p:blipFill rotWithShape="1">
          <a:blip r:embed="rId2"/>
          <a:srcRect l="3740" t="4566" r="-3740"/>
          <a:stretch>
            <a:fillRect/>
          </a:stretch>
        </p:blipFill>
        <p:spPr>
          <a:xfrm>
            <a:off x="882033" y="532309"/>
            <a:ext cx="3037458" cy="5633583"/>
          </a:xfrm>
          <a:prstGeom prst="rect">
            <a:avLst/>
          </a:prstGeom>
        </p:spPr>
      </p:pic>
      <p:pic>
        <p:nvPicPr>
          <p:cNvPr id="19" name="Picture 18"/>
          <p:cNvPicPr>
            <a:picLocks noChangeAspect="1"/>
          </p:cNvPicPr>
          <p:nvPr/>
        </p:nvPicPr>
        <p:blipFill rotWithShape="1">
          <a:blip r:embed="rId3"/>
          <a:srcRect t="4919"/>
          <a:stretch>
            <a:fillRect/>
          </a:stretch>
        </p:blipFill>
        <p:spPr>
          <a:xfrm>
            <a:off x="5085458" y="532309"/>
            <a:ext cx="2913323" cy="5633583"/>
          </a:xfrm>
          <a:prstGeom prst="rect">
            <a:avLst/>
          </a:prstGeom>
        </p:spPr>
      </p:pic>
      <p:cxnSp>
        <p:nvCxnSpPr>
          <p:cNvPr id="21" name="Connector: Elbow 20"/>
          <p:cNvCxnSpPr/>
          <p:nvPr/>
        </p:nvCxnSpPr>
        <p:spPr>
          <a:xfrm flipV="1">
            <a:off x="3568824" y="4403324"/>
            <a:ext cx="1376038" cy="870012"/>
          </a:xfrm>
          <a:prstGeom prst="bentConnector3">
            <a:avLst/>
          </a:prstGeom>
          <a:ln>
            <a:solidFill>
              <a:schemeClr val="bg2">
                <a:lumMod val="60000"/>
                <a:lumOff val="40000"/>
              </a:schemeClr>
            </a:solidFill>
            <a:tailEnd type="triangle"/>
          </a:ln>
          <a:scene3d>
            <a:camera prst="orthographicFront"/>
            <a:lightRig rig="threePt" dir="t"/>
          </a:scene3d>
          <a:sp3d>
            <a:bevelT prst="convex"/>
          </a:sp3d>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17</TotalTime>
  <Words>665</Words>
  <Application>Microsoft Office PowerPoint</Application>
  <PresentationFormat>Widescreen</PresentationFormat>
  <Paragraphs>89</Paragraphs>
  <Slides>21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Bookman Old Style</vt:lpstr>
      <vt:lpstr>Calibri</vt:lpstr>
      <vt:lpstr>Corbel</vt:lpstr>
      <vt:lpstr>Rockwell</vt:lpstr>
      <vt:lpstr>Sitka Subheading</vt:lpstr>
      <vt:lpstr>Times New Roman</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RAKHI KUMARI</dc:creator>
  <cp:lastModifiedBy>Junaid Ansari</cp:lastModifiedBy>
  <cp:revision>6</cp:revision>
  <dcterms:created xsi:type="dcterms:W3CDTF">2023-04-11T20:02:00Z</dcterms:created>
  <dcterms:modified xsi:type="dcterms:W3CDTF">2023-04-12T09:18:22Z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F08AFD430BFD468397D41E7379C53CFC</vt:lpwstr>
  </property>
  <property fmtid="{D5CDD505-2E9C-101B-9397-08002B2CF9AE}" pid="3" name="KSOProductBuildVer">
    <vt:lpwstr>1033-11.2.0.11516</vt:lpwstr>
  </property>
</Properties>
</file>